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5"/>
  </p:notesMasterIdLst>
  <p:sldIdLst>
    <p:sldId id="256" r:id="rId2"/>
    <p:sldId id="257" r:id="rId3"/>
    <p:sldId id="258" r:id="rId4"/>
    <p:sldId id="283" r:id="rId5"/>
    <p:sldId id="371" r:id="rId6"/>
    <p:sldId id="384" r:id="rId7"/>
    <p:sldId id="387" r:id="rId8"/>
    <p:sldId id="372" r:id="rId9"/>
    <p:sldId id="385" r:id="rId10"/>
    <p:sldId id="386" r:id="rId11"/>
    <p:sldId id="373" r:id="rId12"/>
    <p:sldId id="374" r:id="rId13"/>
    <p:sldId id="388" r:id="rId14"/>
    <p:sldId id="390" r:id="rId15"/>
    <p:sldId id="389" r:id="rId16"/>
    <p:sldId id="370" r:id="rId17"/>
    <p:sldId id="375" r:id="rId18"/>
    <p:sldId id="383" r:id="rId19"/>
    <p:sldId id="376" r:id="rId20"/>
    <p:sldId id="381" r:id="rId21"/>
    <p:sldId id="377" r:id="rId22"/>
    <p:sldId id="382" r:id="rId23"/>
    <p:sldId id="391" r:id="rId24"/>
    <p:sldId id="369" r:id="rId25"/>
    <p:sldId id="278" r:id="rId26"/>
    <p:sldId id="279" r:id="rId27"/>
    <p:sldId id="280" r:id="rId28"/>
    <p:sldId id="282" r:id="rId29"/>
    <p:sldId id="281" r:id="rId30"/>
    <p:sldId id="284" r:id="rId31"/>
    <p:sldId id="291" r:id="rId32"/>
    <p:sldId id="285" r:id="rId33"/>
    <p:sldId id="286" r:id="rId34"/>
    <p:sldId id="287" r:id="rId35"/>
    <p:sldId id="288" r:id="rId36"/>
    <p:sldId id="292" r:id="rId37"/>
    <p:sldId id="293" r:id="rId38"/>
    <p:sldId id="305" r:id="rId39"/>
    <p:sldId id="294" r:id="rId40"/>
    <p:sldId id="295" r:id="rId41"/>
    <p:sldId id="296" r:id="rId42"/>
    <p:sldId id="297" r:id="rId43"/>
    <p:sldId id="298" r:id="rId44"/>
    <p:sldId id="299" r:id="rId45"/>
    <p:sldId id="412" r:id="rId46"/>
    <p:sldId id="300" r:id="rId47"/>
    <p:sldId id="306" r:id="rId48"/>
    <p:sldId id="307" r:id="rId49"/>
    <p:sldId id="301" r:id="rId50"/>
    <p:sldId id="308" r:id="rId51"/>
    <p:sldId id="259" r:id="rId52"/>
    <p:sldId id="261" r:id="rId53"/>
    <p:sldId id="323" r:id="rId54"/>
    <p:sldId id="276" r:id="rId55"/>
    <p:sldId id="309" r:id="rId56"/>
    <p:sldId id="310" r:id="rId57"/>
    <p:sldId id="360" r:id="rId58"/>
    <p:sldId id="362" r:id="rId59"/>
    <p:sldId id="361" r:id="rId60"/>
    <p:sldId id="319" r:id="rId61"/>
    <p:sldId id="320" r:id="rId62"/>
    <p:sldId id="394" r:id="rId63"/>
    <p:sldId id="395" r:id="rId64"/>
    <p:sldId id="396" r:id="rId65"/>
    <p:sldId id="393" r:id="rId66"/>
    <p:sldId id="397" r:id="rId67"/>
    <p:sldId id="399" r:id="rId68"/>
    <p:sldId id="400" r:id="rId69"/>
    <p:sldId id="401" r:id="rId70"/>
    <p:sldId id="398" r:id="rId71"/>
    <p:sldId id="321" r:id="rId72"/>
    <p:sldId id="322" r:id="rId73"/>
    <p:sldId id="303" r:id="rId74"/>
    <p:sldId id="263" r:id="rId75"/>
    <p:sldId id="315" r:id="rId76"/>
    <p:sldId id="311" r:id="rId77"/>
    <p:sldId id="312" r:id="rId78"/>
    <p:sldId id="313" r:id="rId79"/>
    <p:sldId id="363" r:id="rId80"/>
    <p:sldId id="364" r:id="rId81"/>
    <p:sldId id="365" r:id="rId82"/>
    <p:sldId id="316" r:id="rId83"/>
    <p:sldId id="314" r:id="rId84"/>
    <p:sldId id="402" r:id="rId85"/>
    <p:sldId id="405" r:id="rId86"/>
    <p:sldId id="406" r:id="rId87"/>
    <p:sldId id="407" r:id="rId88"/>
    <p:sldId id="408" r:id="rId89"/>
    <p:sldId id="409" r:id="rId90"/>
    <p:sldId id="410" r:id="rId91"/>
    <p:sldId id="413" r:id="rId92"/>
    <p:sldId id="317" r:id="rId93"/>
    <p:sldId id="318" r:id="rId94"/>
    <p:sldId id="304" r:id="rId95"/>
    <p:sldId id="267" r:id="rId96"/>
    <p:sldId id="327" r:id="rId97"/>
    <p:sldId id="357" r:id="rId98"/>
    <p:sldId id="358" r:id="rId99"/>
    <p:sldId id="359" r:id="rId100"/>
    <p:sldId id="366" r:id="rId101"/>
    <p:sldId id="367" r:id="rId102"/>
    <p:sldId id="368" r:id="rId103"/>
    <p:sldId id="337" r:id="rId104"/>
    <p:sldId id="338" r:id="rId105"/>
    <p:sldId id="415" r:id="rId106"/>
    <p:sldId id="414" r:id="rId107"/>
    <p:sldId id="416" r:id="rId108"/>
    <p:sldId id="417" r:id="rId109"/>
    <p:sldId id="418" r:id="rId110"/>
    <p:sldId id="419" r:id="rId111"/>
    <p:sldId id="420" r:id="rId112"/>
    <p:sldId id="339" r:id="rId113"/>
    <p:sldId id="340" r:id="rId114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1C5E"/>
    <a:srgbClr val="1F0DA3"/>
    <a:srgbClr val="0074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2001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0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viewProps" Target="viewProps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theme" Target="theme/theme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notesMaster" Target="notesMasters/notes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1002CF-F03B-4936-A101-7639AF758751}" type="datetimeFigureOut">
              <a:rPr lang="zh-TW" altLang="en-US" smtClean="0"/>
              <a:t>2022/5/24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3D3209-3C74-4F90-BE06-3709174A58A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1662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0379-E611-4FB8-9017-6205B803B6E1}" type="datetime1">
              <a:rPr lang="zh-TW" altLang="en-US" smtClean="0"/>
              <a:t>2022/5/24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8915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008CF-AE25-4553-A753-3680CFDB5575}" type="datetime1">
              <a:rPr lang="zh-TW" altLang="en-US" smtClean="0"/>
              <a:t>2022/5/24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3040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0CA98-53C8-496C-A42D-C0A4748C0771}" type="datetime1">
              <a:rPr lang="zh-TW" altLang="en-US" smtClean="0"/>
              <a:t>2022/5/24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43895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9CD77-8404-404E-8224-B9BDE49CE7C4}" type="datetime1">
              <a:rPr lang="zh-TW" altLang="en-US" smtClean="0"/>
              <a:t>2022/5/24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9839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0153-84DF-4B7B-9CDC-093DC2661184}" type="datetime1">
              <a:rPr lang="zh-TW" altLang="en-US" smtClean="0"/>
              <a:t>2022/5/24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061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4623A-37A2-4143-AA9F-D8DE68B842A1}" type="datetime1">
              <a:rPr lang="zh-TW" altLang="en-US" smtClean="0"/>
              <a:t>2022/5/24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2951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E2FF-E8E8-47DB-9C6A-ED0162C0DB2D}" type="datetime1">
              <a:rPr lang="zh-TW" altLang="en-US" smtClean="0"/>
              <a:t>2022/5/24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8054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FDDF1-7D87-47D8-92E1-9AC4F0171530}" type="datetime1">
              <a:rPr lang="zh-TW" altLang="en-US" smtClean="0"/>
              <a:t>2022/5/24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2182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EA206-434D-433B-94FD-967BC212597F}" type="datetime1">
              <a:rPr lang="zh-TW" altLang="en-US" smtClean="0"/>
              <a:t>2022/5/24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4494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EA901-B444-43A8-83CF-2C12961F03F6}" type="datetime1">
              <a:rPr lang="zh-TW" altLang="en-US" smtClean="0"/>
              <a:t>2022/5/24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5874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FB817-D413-4D5C-A893-CE27E5BEADEB}" type="datetime1">
              <a:rPr lang="zh-TW" altLang="en-US" smtClean="0"/>
              <a:t>2022/5/24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7896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1272F0-435A-4FB1-A2A4-27DBE96136C0}" type="datetime1">
              <a:rPr lang="zh-TW" altLang="en-US" smtClean="0"/>
              <a:t>2022/5/24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BB6011-BF78-450B-8E13-AA1766BAA35E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85989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1"/>
          </a:solidFill>
          <a:latin typeface="Times New Roman" panose="02020603050405020304" pitchFamily="18" charset="0"/>
          <a:ea typeface="新細明體" panose="02020500000000000000" pitchFamily="18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3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PWN</a:t>
            </a:r>
            <a:r>
              <a:rPr lang="zh-TW" altLang="en-US" dirty="0"/>
              <a:t>程式漏洞分析與測試報告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007523" y="4275370"/>
            <a:ext cx="4052456" cy="1655762"/>
          </a:xfrm>
        </p:spPr>
        <p:txBody>
          <a:bodyPr>
            <a:normAutofit/>
          </a:bodyPr>
          <a:lstStyle/>
          <a:p>
            <a:pPr algn="l"/>
            <a:r>
              <a:rPr lang="zh-TW" altLang="en-US" sz="2800" dirty="0" smtClean="0"/>
              <a:t>學生：</a:t>
            </a:r>
            <a:r>
              <a:rPr lang="en-US" altLang="zh-TW" sz="2800" dirty="0" smtClean="0"/>
              <a:t>4080E069</a:t>
            </a:r>
            <a:r>
              <a:rPr lang="zh-TW" altLang="en-US" sz="2800" dirty="0" smtClean="0"/>
              <a:t> 羅焌瑋</a:t>
            </a:r>
            <a:endParaRPr lang="en-US" altLang="zh-TW" sz="2800" dirty="0" smtClean="0"/>
          </a:p>
          <a:p>
            <a:pPr algn="l"/>
            <a:r>
              <a:rPr lang="zh-TW" altLang="en-US" sz="2800" dirty="0" smtClean="0"/>
              <a:t>老師：恩師龍大大</a:t>
            </a:r>
            <a:endParaRPr lang="zh-TW" altLang="en-US" sz="2800" dirty="0"/>
          </a:p>
        </p:txBody>
      </p:sp>
      <p:sp>
        <p:nvSpPr>
          <p:cNvPr id="4" name="文字方塊 3"/>
          <p:cNvSpPr txBox="1"/>
          <p:nvPr/>
        </p:nvSpPr>
        <p:spPr>
          <a:xfrm>
            <a:off x="232757" y="291496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 smtClean="0">
                <a:latin typeface="Times New Roman" panose="02020603050405020304" pitchFamily="18" charset="0"/>
                <a:ea typeface="新細明體" panose="02020500000000000000" pitchFamily="18" charset="-120"/>
              </a:rPr>
              <a:t>11002</a:t>
            </a:r>
            <a:r>
              <a:rPr lang="zh-TW" altLang="en-US" sz="2800" dirty="0" smtClean="0">
                <a:latin typeface="Times New Roman" panose="02020603050405020304" pitchFamily="18" charset="0"/>
                <a:ea typeface="新細明體" panose="02020500000000000000" pitchFamily="18" charset="-120"/>
              </a:rPr>
              <a:t> 程式安全 期末報告</a:t>
            </a:r>
            <a:endParaRPr lang="zh-TW" altLang="en-US" sz="2800" dirty="0"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4097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635" y="0"/>
            <a:ext cx="7886700" cy="906087"/>
          </a:xfrm>
        </p:spPr>
        <p:txBody>
          <a:bodyPr/>
          <a:lstStyle/>
          <a:p>
            <a:r>
              <a:rPr lang="en-US" altLang="zh-TW" dirty="0"/>
              <a:t>windows 11 </a:t>
            </a:r>
            <a:r>
              <a:rPr lang="en-US" altLang="zh-TW" dirty="0" err="1"/>
              <a:t>cve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</a14:imgLayer>
                </a14:imgProps>
              </a:ext>
            </a:extLst>
          </a:blip>
          <a:srcRect b="36437"/>
          <a:stretch/>
        </p:blipFill>
        <p:spPr>
          <a:xfrm>
            <a:off x="41564" y="1684048"/>
            <a:ext cx="9069185" cy="4254948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10</a:t>
            </a:fld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96635" y="759685"/>
            <a:ext cx="795839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https://www.cvedetails.com/vulnerability-list/vendor_id-26/product_id-102217/version_id-669655/Microsoft-Windows-11--.html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291077"/>
            <a:ext cx="9109438" cy="1422239"/>
          </a:xfrm>
          <a:prstGeom prst="rect">
            <a:avLst/>
          </a:prstGeom>
          <a:ln w="76200">
            <a:solidFill>
              <a:srgbClr val="FFFF00"/>
            </a:solidFill>
          </a:ln>
        </p:spPr>
      </p:pic>
      <p:sp>
        <p:nvSpPr>
          <p:cNvPr id="7" name="矩形 6"/>
          <p:cNvSpPr/>
          <p:nvPr/>
        </p:nvSpPr>
        <p:spPr>
          <a:xfrm>
            <a:off x="3906982" y="3599411"/>
            <a:ext cx="881149" cy="756458"/>
          </a:xfrm>
          <a:prstGeom prst="rect">
            <a:avLst/>
          </a:prstGeom>
          <a:noFill/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3624349" y="2072622"/>
            <a:ext cx="526297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10.0</a:t>
            </a:r>
            <a:r>
              <a:rPr lang="zh-TW" altLang="en-US" sz="44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分的漏洞，</a:t>
            </a:r>
            <a:endParaRPr lang="en-US" altLang="zh-TW" sz="4400" b="1" dirty="0" smtClean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TW" altLang="en-US" sz="44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這個分數怎麼來的？</a:t>
            </a:r>
            <a:endParaRPr lang="zh-TW" altLang="en-US" sz="4400" b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72838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程式行為</a:t>
            </a:r>
            <a:r>
              <a:rPr lang="zh-TW" altLang="en-US" dirty="0" smtClean="0"/>
              <a:t>分析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100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628650" y="2036618"/>
            <a:ext cx="17604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$ls –all</a:t>
            </a:r>
            <a:endParaRPr lang="zh-TW" altLang="en-US" sz="4400" dirty="0"/>
          </a:p>
        </p:txBody>
      </p:sp>
      <p:pic>
        <p:nvPicPr>
          <p:cNvPr id="9" name="內容版面配置區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7231" y="3151988"/>
            <a:ext cx="7249537" cy="311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368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程式行為</a:t>
            </a:r>
            <a:r>
              <a:rPr lang="zh-TW" altLang="en-US" dirty="0" smtClean="0"/>
              <a:t>分析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101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628650" y="1576324"/>
            <a:ext cx="42330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$</a:t>
            </a:r>
            <a:r>
              <a:rPr lang="en-US" altLang="zh-TW" sz="4400" dirty="0" err="1" smtClean="0"/>
              <a:t>chmod</a:t>
            </a:r>
            <a:r>
              <a:rPr lang="en-US" altLang="zh-TW" sz="4400" dirty="0" smtClean="0"/>
              <a:t> +x ret2sc</a:t>
            </a:r>
            <a:endParaRPr lang="zh-TW" altLang="en-US" sz="4400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3916" y="2726281"/>
            <a:ext cx="7116168" cy="318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731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程式行為</a:t>
            </a:r>
            <a:r>
              <a:rPr lang="zh-TW" altLang="en-US" dirty="0" smtClean="0"/>
              <a:t>分析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102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628650" y="2036618"/>
            <a:ext cx="223247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$./ret2sc</a:t>
            </a:r>
            <a:endParaRPr lang="zh-TW" altLang="en-US" sz="4400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1812" y="3286819"/>
            <a:ext cx="5020376" cy="142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71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103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6000" dirty="0" smtClean="0"/>
              <a:t>程式逆向分析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3802219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104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374073" y="582135"/>
            <a:ext cx="4879572" cy="609397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C586C0"/>
                </a:solidFill>
                <a:latin typeface="Consolas" panose="020B0609020204030204" pitchFamily="49" charset="0"/>
              </a:rPr>
              <a:t>#include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&lt;</a:t>
            </a:r>
            <a:r>
              <a:rPr lang="en-US" altLang="zh-TW" dirty="0" err="1">
                <a:solidFill>
                  <a:srgbClr val="CE9178"/>
                </a:solidFill>
                <a:latin typeface="Consolas" panose="020B0609020204030204" pitchFamily="49" charset="0"/>
              </a:rPr>
              <a:t>stdio.h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&gt;</a:t>
            </a:r>
            <a:endParaRPr lang="en-US" altLang="zh-TW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</a:p>
          <a:p>
            <a:r>
              <a:rPr lang="en-US" altLang="zh-TW" dirty="0">
                <a:solidFill>
                  <a:srgbClr val="569CD6"/>
                </a:solidFill>
                <a:latin typeface="Consolas" panose="020B0609020204030204" pitchFamily="49" charset="0"/>
              </a:rPr>
              <a:t>char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9CDCFE"/>
                </a:solidFill>
                <a:latin typeface="Consolas" panose="020B0609020204030204" pitchFamily="49" charset="0"/>
              </a:rPr>
              <a:t>name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36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</a:p>
          <a:p>
            <a:r>
              <a:rPr lang="en-US" altLang="zh-TW" dirty="0">
                <a:solidFill>
                  <a:srgbClr val="569CD6"/>
                </a:solidFill>
                <a:latin typeface="Consolas" panose="020B0609020204030204" pitchFamily="49" charset="0"/>
              </a:rPr>
              <a:t>void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altLang="zh-TW" dirty="0" smtClean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endParaRPr lang="en-US" altLang="zh-TW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dirty="0">
                <a:solidFill>
                  <a:srgbClr val="569CD6"/>
                </a:solidFill>
                <a:latin typeface="Consolas" panose="020B0609020204030204" pitchFamily="49" charset="0"/>
              </a:rPr>
              <a:t>char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9CDCFE"/>
                </a:solidFill>
                <a:latin typeface="Consolas" panose="020B0609020204030204" pitchFamily="49" charset="0"/>
              </a:rPr>
              <a:t>buffer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24</a:t>
            </a:r>
            <a:r>
              <a:rPr lang="en-US" altLang="zh-TW" dirty="0" smtClean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endParaRPr lang="en-US" altLang="zh-TW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setvbuf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 err="1">
                <a:solidFill>
                  <a:srgbClr val="D4D4D4"/>
                </a:solidFill>
                <a:latin typeface="Consolas" panose="020B0609020204030204" pitchFamily="49" charset="0"/>
              </a:rPr>
              <a:t>stdin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569CD6"/>
                </a:solidFill>
                <a:latin typeface="Consolas" panose="020B0609020204030204" pitchFamily="49" charset="0"/>
              </a:rPr>
              <a:t>NULL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_IONBF,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setvbuf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 err="1">
                <a:solidFill>
                  <a:srgbClr val="D4D4D4"/>
                </a:solidFill>
                <a:latin typeface="Consolas" panose="020B0609020204030204" pitchFamily="49" charset="0"/>
              </a:rPr>
              <a:t>stdout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569CD6"/>
                </a:solidFill>
                <a:latin typeface="Consolas" panose="020B0609020204030204" pitchFamily="49" charset="0"/>
              </a:rPr>
              <a:t>NULL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_IONBF,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dirty="0" smtClean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altLang="zh-TW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"Input Your Name: </a:t>
            </a:r>
            <a:r>
              <a:rPr lang="en-US" altLang="zh-TW" dirty="0" smtClean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dirty="0" smtClean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altLang="zh-TW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2800" b="1" dirty="0">
                <a:solidFill>
                  <a:srgbClr val="DCDCAA"/>
                </a:solidFill>
                <a:latin typeface="Consolas" panose="020B0609020204030204" pitchFamily="49" charset="0"/>
              </a:rPr>
              <a:t>read</a:t>
            </a:r>
            <a:r>
              <a:rPr lang="en-US" altLang="zh-TW" sz="28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2800" b="1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2800" b="1" dirty="0">
                <a:solidFill>
                  <a:srgbClr val="D4D4D4"/>
                </a:solidFill>
                <a:latin typeface="Consolas" panose="020B0609020204030204" pitchFamily="49" charset="0"/>
              </a:rPr>
              <a:t>, &amp;name, </a:t>
            </a:r>
            <a:r>
              <a:rPr lang="en-US" altLang="zh-TW" sz="2800" b="1" dirty="0">
                <a:solidFill>
                  <a:srgbClr val="B5CEA8"/>
                </a:solidFill>
                <a:latin typeface="Consolas" panose="020B0609020204030204" pitchFamily="49" charset="0"/>
              </a:rPr>
              <a:t>50</a:t>
            </a:r>
            <a:r>
              <a:rPr lang="en-US" altLang="zh-TW" sz="2800" b="1" dirty="0" smtClean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altLang="zh-TW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"Show Your Skill: </a:t>
            </a:r>
            <a:r>
              <a:rPr lang="en-US" altLang="zh-TW" dirty="0" smtClean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dirty="0" smtClean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altLang="zh-TW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2800" b="1" dirty="0">
                <a:solidFill>
                  <a:srgbClr val="DCDCAA"/>
                </a:solidFill>
                <a:latin typeface="Consolas" panose="020B0609020204030204" pitchFamily="49" charset="0"/>
              </a:rPr>
              <a:t>gets</a:t>
            </a:r>
            <a:r>
              <a:rPr lang="en-US" altLang="zh-TW" sz="2800" b="1" dirty="0">
                <a:solidFill>
                  <a:srgbClr val="D4D4D4"/>
                </a:solidFill>
                <a:latin typeface="Consolas" panose="020B0609020204030204" pitchFamily="49" charset="0"/>
              </a:rPr>
              <a:t>(&amp;buffer</a:t>
            </a:r>
            <a:r>
              <a:rPr lang="en-US" altLang="zh-TW" sz="2800" b="1" dirty="0" smtClean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  <a:endParaRPr lang="en-US" altLang="zh-TW" b="1" dirty="0" smtClean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    </a:t>
            </a:r>
            <a:r>
              <a:rPr lang="en-US" altLang="zh-TW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return 0</a:t>
            </a:r>
            <a:r>
              <a:rPr lang="en-US" altLang="zh-TW" sz="2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;</a:t>
            </a:r>
            <a:endParaRPr lang="en-US" altLang="zh-TW" sz="2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zh-TW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7" name="直線單箭頭接點 6"/>
          <p:cNvCxnSpPr/>
          <p:nvPr/>
        </p:nvCxnSpPr>
        <p:spPr>
          <a:xfrm flipV="1">
            <a:off x="2261062" y="1022465"/>
            <a:ext cx="3782291" cy="31588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單箭頭接點 7"/>
          <p:cNvCxnSpPr/>
          <p:nvPr/>
        </p:nvCxnSpPr>
        <p:spPr>
          <a:xfrm flipV="1">
            <a:off x="2759825" y="1174865"/>
            <a:ext cx="3435928" cy="310619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/>
          <p:cNvSpPr txBox="1"/>
          <p:nvPr/>
        </p:nvSpPr>
        <p:spPr>
          <a:xfrm>
            <a:off x="6041203" y="528534"/>
            <a:ext cx="31963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zh-TW" altLang="en-US" dirty="0" smtClean="0"/>
              <a:t>找個好位置</a:t>
            </a:r>
            <a:r>
              <a:rPr lang="en-US" altLang="zh-TW" dirty="0" smtClean="0"/>
              <a:t>(</a:t>
            </a:r>
            <a:r>
              <a:rPr lang="zh-TW" altLang="en-US" dirty="0" smtClean="0"/>
              <a:t>有</a:t>
            </a:r>
            <a:r>
              <a:rPr lang="en-US" altLang="zh-TW" dirty="0" smtClean="0"/>
              <a:t>RWX</a:t>
            </a:r>
            <a:r>
              <a:rPr lang="zh-TW" altLang="en-US" dirty="0" smtClean="0"/>
              <a:t>的位置</a:t>
            </a:r>
            <a:r>
              <a:rPr lang="en-US" altLang="zh-TW" dirty="0" smtClean="0"/>
              <a:t>)</a:t>
            </a:r>
          </a:p>
          <a:p>
            <a:r>
              <a:rPr lang="zh-TW" altLang="en-US" dirty="0" smtClean="0"/>
              <a:t>把</a:t>
            </a:r>
            <a:r>
              <a:rPr lang="en-US" altLang="zh-TW" dirty="0" smtClean="0"/>
              <a:t>shellcode</a:t>
            </a:r>
            <a:r>
              <a:rPr lang="zh-TW" altLang="en-US" dirty="0" smtClean="0"/>
              <a:t>塞進去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20722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105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374073" y="582135"/>
            <a:ext cx="4879572" cy="609397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C586C0"/>
                </a:solidFill>
                <a:latin typeface="Consolas" panose="020B0609020204030204" pitchFamily="49" charset="0"/>
              </a:rPr>
              <a:t>#include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&lt;</a:t>
            </a:r>
            <a:r>
              <a:rPr lang="en-US" altLang="zh-TW" dirty="0" err="1">
                <a:solidFill>
                  <a:srgbClr val="CE9178"/>
                </a:solidFill>
                <a:latin typeface="Consolas" panose="020B0609020204030204" pitchFamily="49" charset="0"/>
              </a:rPr>
              <a:t>stdio.h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&gt;</a:t>
            </a:r>
            <a:endParaRPr lang="en-US" altLang="zh-TW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</a:p>
          <a:p>
            <a:r>
              <a:rPr lang="en-US" altLang="zh-TW" dirty="0">
                <a:solidFill>
                  <a:srgbClr val="569CD6"/>
                </a:solidFill>
                <a:latin typeface="Consolas" panose="020B0609020204030204" pitchFamily="49" charset="0"/>
              </a:rPr>
              <a:t>char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9CDCFE"/>
                </a:solidFill>
                <a:latin typeface="Consolas" panose="020B0609020204030204" pitchFamily="49" charset="0"/>
              </a:rPr>
              <a:t>name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36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</a:p>
          <a:p>
            <a:r>
              <a:rPr lang="en-US" altLang="zh-TW" dirty="0">
                <a:solidFill>
                  <a:srgbClr val="569CD6"/>
                </a:solidFill>
                <a:latin typeface="Consolas" panose="020B0609020204030204" pitchFamily="49" charset="0"/>
              </a:rPr>
              <a:t>void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altLang="zh-TW" dirty="0" smtClean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endParaRPr lang="en-US" altLang="zh-TW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dirty="0">
                <a:solidFill>
                  <a:srgbClr val="569CD6"/>
                </a:solidFill>
                <a:latin typeface="Consolas" panose="020B0609020204030204" pitchFamily="49" charset="0"/>
              </a:rPr>
              <a:t>char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9CDCFE"/>
                </a:solidFill>
                <a:latin typeface="Consolas" panose="020B0609020204030204" pitchFamily="49" charset="0"/>
              </a:rPr>
              <a:t>buffer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24</a:t>
            </a:r>
            <a:r>
              <a:rPr lang="en-US" altLang="zh-TW" dirty="0" smtClean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endParaRPr lang="en-US" altLang="zh-TW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setvbuf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 err="1">
                <a:solidFill>
                  <a:srgbClr val="D4D4D4"/>
                </a:solidFill>
                <a:latin typeface="Consolas" panose="020B0609020204030204" pitchFamily="49" charset="0"/>
              </a:rPr>
              <a:t>stdin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569CD6"/>
                </a:solidFill>
                <a:latin typeface="Consolas" panose="020B0609020204030204" pitchFamily="49" charset="0"/>
              </a:rPr>
              <a:t>NULL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_IONBF,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setvbuf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 err="1">
                <a:solidFill>
                  <a:srgbClr val="D4D4D4"/>
                </a:solidFill>
                <a:latin typeface="Consolas" panose="020B0609020204030204" pitchFamily="49" charset="0"/>
              </a:rPr>
              <a:t>stdout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569CD6"/>
                </a:solidFill>
                <a:latin typeface="Consolas" panose="020B0609020204030204" pitchFamily="49" charset="0"/>
              </a:rPr>
              <a:t>NULL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_IONBF,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dirty="0" smtClean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altLang="zh-TW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"Input Your Name: </a:t>
            </a:r>
            <a:r>
              <a:rPr lang="en-US" altLang="zh-TW" dirty="0" smtClean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dirty="0" smtClean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altLang="zh-TW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2800" b="1" dirty="0">
                <a:solidFill>
                  <a:srgbClr val="DCDCAA"/>
                </a:solidFill>
                <a:latin typeface="Consolas" panose="020B0609020204030204" pitchFamily="49" charset="0"/>
              </a:rPr>
              <a:t>read</a:t>
            </a:r>
            <a:r>
              <a:rPr lang="en-US" altLang="zh-TW" sz="28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2800" b="1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2800" b="1" dirty="0">
                <a:solidFill>
                  <a:srgbClr val="D4D4D4"/>
                </a:solidFill>
                <a:latin typeface="Consolas" panose="020B0609020204030204" pitchFamily="49" charset="0"/>
              </a:rPr>
              <a:t>, &amp;name, </a:t>
            </a:r>
            <a:r>
              <a:rPr lang="en-US" altLang="zh-TW" sz="2800" b="1" dirty="0">
                <a:solidFill>
                  <a:srgbClr val="B5CEA8"/>
                </a:solidFill>
                <a:latin typeface="Consolas" panose="020B0609020204030204" pitchFamily="49" charset="0"/>
              </a:rPr>
              <a:t>50</a:t>
            </a:r>
            <a:r>
              <a:rPr lang="en-US" altLang="zh-TW" sz="2800" b="1" dirty="0" smtClean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altLang="zh-TW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"Show Your Skill: </a:t>
            </a:r>
            <a:r>
              <a:rPr lang="en-US" altLang="zh-TW" dirty="0" smtClean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dirty="0" smtClean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altLang="zh-TW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2800" b="1" dirty="0">
                <a:solidFill>
                  <a:srgbClr val="DCDCAA"/>
                </a:solidFill>
                <a:latin typeface="Consolas" panose="020B0609020204030204" pitchFamily="49" charset="0"/>
              </a:rPr>
              <a:t>gets</a:t>
            </a:r>
            <a:r>
              <a:rPr lang="en-US" altLang="zh-TW" sz="2800" b="1" dirty="0">
                <a:solidFill>
                  <a:srgbClr val="D4D4D4"/>
                </a:solidFill>
                <a:latin typeface="Consolas" panose="020B0609020204030204" pitchFamily="49" charset="0"/>
              </a:rPr>
              <a:t>(&amp;buffer</a:t>
            </a:r>
            <a:r>
              <a:rPr lang="en-US" altLang="zh-TW" sz="2800" b="1" dirty="0" smtClean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  <a:endParaRPr lang="en-US" altLang="zh-TW" b="1" dirty="0" smtClean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    </a:t>
            </a:r>
            <a:r>
              <a:rPr lang="en-US" altLang="zh-TW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return 0</a:t>
            </a:r>
            <a:r>
              <a:rPr lang="en-US" altLang="zh-TW" sz="2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;</a:t>
            </a:r>
            <a:endParaRPr lang="en-US" altLang="zh-TW" sz="2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zh-TW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7" name="直線單箭頭接點 6"/>
          <p:cNvCxnSpPr/>
          <p:nvPr/>
        </p:nvCxnSpPr>
        <p:spPr>
          <a:xfrm flipV="1">
            <a:off x="2261062" y="1022465"/>
            <a:ext cx="3782291" cy="31588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單箭頭接點 7"/>
          <p:cNvCxnSpPr/>
          <p:nvPr/>
        </p:nvCxnSpPr>
        <p:spPr>
          <a:xfrm flipV="1">
            <a:off x="2759825" y="1174865"/>
            <a:ext cx="3435928" cy="310619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/>
          <p:cNvSpPr txBox="1"/>
          <p:nvPr/>
        </p:nvSpPr>
        <p:spPr>
          <a:xfrm>
            <a:off x="6041203" y="528534"/>
            <a:ext cx="31963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zh-TW" altLang="en-US" dirty="0" smtClean="0"/>
              <a:t>找個好位置</a:t>
            </a:r>
            <a:r>
              <a:rPr lang="en-US" altLang="zh-TW" dirty="0" smtClean="0"/>
              <a:t>(</a:t>
            </a:r>
            <a:r>
              <a:rPr lang="zh-TW" altLang="en-US" dirty="0" smtClean="0"/>
              <a:t>有</a:t>
            </a:r>
            <a:r>
              <a:rPr lang="en-US" altLang="zh-TW" dirty="0" smtClean="0"/>
              <a:t>RWX</a:t>
            </a:r>
            <a:r>
              <a:rPr lang="zh-TW" altLang="en-US" dirty="0" smtClean="0"/>
              <a:t>的位置</a:t>
            </a:r>
            <a:r>
              <a:rPr lang="en-US" altLang="zh-TW" dirty="0" smtClean="0"/>
              <a:t>)</a:t>
            </a:r>
          </a:p>
          <a:p>
            <a:r>
              <a:rPr lang="zh-TW" altLang="en-US" dirty="0" smtClean="0"/>
              <a:t>把</a:t>
            </a:r>
            <a:r>
              <a:rPr lang="en-US" altLang="zh-TW" dirty="0" smtClean="0"/>
              <a:t>shellcode</a:t>
            </a:r>
            <a:r>
              <a:rPr lang="zh-TW" altLang="en-US" dirty="0" smtClean="0"/>
              <a:t>塞進去</a:t>
            </a:r>
            <a:endParaRPr lang="zh-TW" altLang="en-US" dirty="0"/>
          </a:p>
        </p:txBody>
      </p:sp>
      <p:cxnSp>
        <p:nvCxnSpPr>
          <p:cNvPr id="9" name="直線單箭頭接點 8"/>
          <p:cNvCxnSpPr/>
          <p:nvPr/>
        </p:nvCxnSpPr>
        <p:spPr>
          <a:xfrm flipV="1">
            <a:off x="2934393" y="2809702"/>
            <a:ext cx="3341716" cy="260188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/>
          <p:cNvSpPr txBox="1"/>
          <p:nvPr/>
        </p:nvSpPr>
        <p:spPr>
          <a:xfrm>
            <a:off x="6450677" y="2270900"/>
            <a:ext cx="25240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2.</a:t>
            </a:r>
            <a:r>
              <a:rPr lang="zh-TW" altLang="en-US" dirty="0" smtClean="0"/>
              <a:t> 用 </a:t>
            </a:r>
            <a:r>
              <a:rPr lang="en-US" altLang="zh-TW" dirty="0" smtClean="0"/>
              <a:t>shellcode</a:t>
            </a:r>
            <a:r>
              <a:rPr lang="zh-TW" altLang="en-US" dirty="0" smtClean="0"/>
              <a:t> 的位置</a:t>
            </a:r>
            <a:endParaRPr lang="en-US" altLang="zh-TW" dirty="0" smtClean="0"/>
          </a:p>
          <a:p>
            <a:r>
              <a:rPr lang="zh-TW" altLang="en-US" dirty="0" smtClean="0"/>
              <a:t>覆蓋 </a:t>
            </a:r>
            <a:r>
              <a:rPr lang="en-US" altLang="zh-TW" dirty="0" smtClean="0"/>
              <a:t>return </a:t>
            </a:r>
            <a:r>
              <a:rPr lang="en-US" altLang="zh-TW" dirty="0" err="1" smtClean="0"/>
              <a:t>addr</a:t>
            </a:r>
            <a:r>
              <a:rPr lang="zh-TW" altLang="en-US" dirty="0" smtClean="0"/>
              <a:t> 的位置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06381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106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006" y="431496"/>
            <a:ext cx="8721307" cy="576148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294313" y="2011680"/>
            <a:ext cx="3765665" cy="49876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9756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107</a:t>
            </a:fld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27" y="463104"/>
            <a:ext cx="8891566" cy="5893247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720735" y="2410690"/>
            <a:ext cx="3765665" cy="72320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1862051" y="5081482"/>
            <a:ext cx="3765665" cy="118631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9258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108</a:t>
            </a:fld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" y="949622"/>
            <a:ext cx="8626445" cy="477017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795549" y="4289367"/>
            <a:ext cx="3765665" cy="116378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4854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109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74510" y="201875"/>
            <a:ext cx="849303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200" dirty="0" smtClean="0"/>
              <a:t>使用 </a:t>
            </a:r>
            <a:r>
              <a:rPr lang="en-US" altLang="zh-TW" sz="3200" dirty="0" smtClean="0"/>
              <a:t>GDB </a:t>
            </a:r>
            <a:r>
              <a:rPr lang="zh-TW" altLang="en-US" sz="3200" dirty="0" smtClean="0"/>
              <a:t>工具尋找一段</a:t>
            </a:r>
            <a:r>
              <a:rPr lang="zh-TW" altLang="en-US" sz="3200" dirty="0"/>
              <a:t>區間是程式可</a:t>
            </a:r>
            <a:r>
              <a:rPr lang="zh-TW" altLang="en-US" sz="3200" dirty="0" smtClean="0"/>
              <a:t>執行可寫</a:t>
            </a:r>
            <a:endParaRPr lang="en-US" altLang="zh-TW" sz="32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83" y="2201467"/>
            <a:ext cx="7890867" cy="374766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76212" y="1078560"/>
            <a:ext cx="58817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/>
              <a:t>此題改</a:t>
            </a:r>
            <a:r>
              <a:rPr lang="zh-TW" altLang="en-US" sz="2400" dirty="0" smtClean="0"/>
              <a:t>採用</a:t>
            </a:r>
            <a:r>
              <a:rPr lang="en-US" altLang="zh-TW" sz="2400" dirty="0" smtClean="0"/>
              <a:t>Ubuntu</a:t>
            </a:r>
            <a:r>
              <a:rPr lang="zh-TW" altLang="en-US" sz="2400" dirty="0" smtClean="0"/>
              <a:t>，</a:t>
            </a:r>
            <a:r>
              <a:rPr lang="en-US" altLang="zh-TW" sz="2400" dirty="0" smtClean="0"/>
              <a:t>Kali 2021.3</a:t>
            </a:r>
            <a:r>
              <a:rPr lang="zh-TW" altLang="en-US" sz="2400" dirty="0" smtClean="0"/>
              <a:t>有系統保護</a:t>
            </a:r>
            <a:endParaRPr lang="en-US" altLang="zh-TW" sz="2400" dirty="0" smtClean="0"/>
          </a:p>
          <a:p>
            <a:r>
              <a:rPr lang="zh-TW" altLang="en-US" sz="2400" dirty="0" smtClean="0"/>
              <a:t>，會沒有</a:t>
            </a:r>
            <a:r>
              <a:rPr lang="en-US" altLang="zh-TW" sz="2400" dirty="0" err="1" smtClean="0"/>
              <a:t>rwxp</a:t>
            </a:r>
            <a:r>
              <a:rPr lang="zh-TW" altLang="en-US" sz="2400" dirty="0"/>
              <a:t>的記憶體</a:t>
            </a:r>
            <a:r>
              <a:rPr lang="zh-TW" altLang="en-US" sz="2400" dirty="0" smtClean="0"/>
              <a:t>區段。</a:t>
            </a:r>
            <a:endParaRPr lang="en-US" altLang="zh-TW" sz="2400" dirty="0"/>
          </a:p>
        </p:txBody>
      </p:sp>
      <p:sp>
        <p:nvSpPr>
          <p:cNvPr id="6" name="矩形 5"/>
          <p:cNvSpPr/>
          <p:nvPr/>
        </p:nvSpPr>
        <p:spPr>
          <a:xfrm>
            <a:off x="473825" y="4075301"/>
            <a:ext cx="6600305" cy="36369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3399905" y="3198616"/>
            <a:ext cx="50431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rgbClr val="FFFF00"/>
                </a:solidFill>
              </a:rPr>
              <a:t>把邪惡的</a:t>
            </a:r>
            <a:r>
              <a:rPr lang="en-US" altLang="zh-TW" sz="3200" dirty="0" smtClean="0">
                <a:solidFill>
                  <a:srgbClr val="FFFF00"/>
                </a:solidFill>
              </a:rPr>
              <a:t>shellcode</a:t>
            </a:r>
            <a:r>
              <a:rPr lang="zh-TW" altLang="en-US" sz="3200" dirty="0" smtClean="0">
                <a:solidFill>
                  <a:srgbClr val="FFFF00"/>
                </a:solidFill>
              </a:rPr>
              <a:t>寫進這裡</a:t>
            </a:r>
            <a:endParaRPr lang="zh-TW" altLang="en-US" sz="32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532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NVD - NIST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865313"/>
            <a:ext cx="7886700" cy="4271962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11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628650" y="1321357"/>
            <a:ext cx="2528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https://nvd.nist.gov/vuln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04789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110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74510" y="201875"/>
            <a:ext cx="849303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200" dirty="0" smtClean="0"/>
              <a:t>使用 </a:t>
            </a:r>
            <a:r>
              <a:rPr lang="en-US" altLang="zh-TW" sz="3200" dirty="0" smtClean="0"/>
              <a:t>GDB </a:t>
            </a:r>
            <a:r>
              <a:rPr lang="zh-TW" altLang="en-US" sz="3200" dirty="0" smtClean="0"/>
              <a:t>工具尋找一段</a:t>
            </a:r>
            <a:r>
              <a:rPr lang="zh-TW" altLang="en-US" sz="3200" dirty="0"/>
              <a:t>區間是程式可</a:t>
            </a:r>
            <a:r>
              <a:rPr lang="zh-TW" altLang="en-US" sz="3200" dirty="0" smtClean="0"/>
              <a:t>執行可寫</a:t>
            </a:r>
            <a:endParaRPr lang="en-US" altLang="zh-TW" sz="32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83" y="2201467"/>
            <a:ext cx="7890867" cy="374766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76212" y="1078560"/>
            <a:ext cx="58817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/>
              <a:t>此題改</a:t>
            </a:r>
            <a:r>
              <a:rPr lang="zh-TW" altLang="en-US" sz="2400" dirty="0" smtClean="0"/>
              <a:t>採用</a:t>
            </a:r>
            <a:r>
              <a:rPr lang="en-US" altLang="zh-TW" sz="2400" dirty="0" smtClean="0"/>
              <a:t>Ubuntu</a:t>
            </a:r>
            <a:r>
              <a:rPr lang="zh-TW" altLang="en-US" sz="2400" dirty="0" smtClean="0"/>
              <a:t>，</a:t>
            </a:r>
            <a:r>
              <a:rPr lang="en-US" altLang="zh-TW" sz="2400" dirty="0" smtClean="0"/>
              <a:t>Kali 2021.3</a:t>
            </a:r>
            <a:r>
              <a:rPr lang="zh-TW" altLang="en-US" sz="2400" dirty="0" smtClean="0"/>
              <a:t>有系統保護</a:t>
            </a:r>
            <a:endParaRPr lang="en-US" altLang="zh-TW" sz="2400" dirty="0" smtClean="0"/>
          </a:p>
          <a:p>
            <a:r>
              <a:rPr lang="zh-TW" altLang="en-US" sz="2400" dirty="0" smtClean="0"/>
              <a:t>，會沒有</a:t>
            </a:r>
            <a:r>
              <a:rPr lang="en-US" altLang="zh-TW" sz="2400" dirty="0" err="1" smtClean="0"/>
              <a:t>rwxp</a:t>
            </a:r>
            <a:r>
              <a:rPr lang="zh-TW" altLang="en-US" sz="2400" dirty="0"/>
              <a:t>的記憶體</a:t>
            </a:r>
            <a:r>
              <a:rPr lang="zh-TW" altLang="en-US" sz="2400" dirty="0" smtClean="0"/>
              <a:t>區段。</a:t>
            </a:r>
            <a:endParaRPr lang="en-US" altLang="zh-TW" sz="24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3399905" y="3198616"/>
            <a:ext cx="50431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rgbClr val="FFFF00"/>
                </a:solidFill>
              </a:rPr>
              <a:t>把邪惡的</a:t>
            </a:r>
            <a:r>
              <a:rPr lang="en-US" altLang="zh-TW" sz="3200" dirty="0" smtClean="0">
                <a:solidFill>
                  <a:srgbClr val="FFFF00"/>
                </a:solidFill>
              </a:rPr>
              <a:t>shellcode</a:t>
            </a:r>
            <a:r>
              <a:rPr lang="zh-TW" altLang="en-US" sz="3200" dirty="0" smtClean="0">
                <a:solidFill>
                  <a:srgbClr val="FFFF00"/>
                </a:solidFill>
              </a:rPr>
              <a:t>寫進這裡</a:t>
            </a:r>
            <a:endParaRPr lang="zh-TW" altLang="en-US" sz="3200" dirty="0">
              <a:solidFill>
                <a:srgbClr val="FFFF00"/>
              </a:solidFill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3"/>
          <a:srcRect l="22999" t="33471" r="47552" b="40998"/>
          <a:stretch/>
        </p:blipFill>
        <p:spPr>
          <a:xfrm>
            <a:off x="374510" y="2163590"/>
            <a:ext cx="2876204" cy="1652676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74510" y="2400142"/>
            <a:ext cx="1620982" cy="26824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449106" y="4070299"/>
            <a:ext cx="2801607" cy="36369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1629731" y="2150467"/>
            <a:ext cx="615734" cy="268243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1758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111</a:t>
            </a:fld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30" y="1274060"/>
            <a:ext cx="8703497" cy="4550277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3273232" y="1959460"/>
            <a:ext cx="590514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距離 </a:t>
            </a:r>
            <a:r>
              <a:rPr lang="en-US" altLang="zh-TW" sz="36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return </a:t>
            </a:r>
            <a:r>
              <a:rPr lang="zh-TW" altLang="en-US" sz="36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的位置為：</a:t>
            </a:r>
            <a:endParaRPr lang="en-US" altLang="zh-TW" sz="3600" b="1" dirty="0" smtClean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TW" sz="3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0x7fffffffde48 – </a:t>
            </a:r>
            <a:r>
              <a:rPr lang="en-US" altLang="zh-TW" sz="36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0x7fffffffde20</a:t>
            </a:r>
          </a:p>
          <a:p>
            <a:r>
              <a:rPr lang="en-US" altLang="zh-TW" sz="36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=</a:t>
            </a:r>
          </a:p>
          <a:p>
            <a:r>
              <a:rPr lang="en-US" altLang="zh-TW" sz="36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0x28(40)</a:t>
            </a:r>
            <a:endParaRPr lang="zh-TW" altLang="en-US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6377" y="1777612"/>
            <a:ext cx="6600305" cy="36369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116378" y="3260654"/>
            <a:ext cx="2294314" cy="36369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116377" y="4267784"/>
            <a:ext cx="2294314" cy="36369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116377" y="1471353"/>
            <a:ext cx="2931358" cy="153553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8823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112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6000" dirty="0" smtClean="0"/>
              <a:t>撰寫</a:t>
            </a:r>
            <a:r>
              <a:rPr lang="en-US" altLang="zh-TW" sz="6000" dirty="0" smtClean="0"/>
              <a:t>exploit code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9788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113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9" y="2891016"/>
            <a:ext cx="8769844" cy="3647897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07819" y="63791"/>
            <a:ext cx="4572000" cy="289310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1600" dirty="0"/>
              <a:t>from </a:t>
            </a:r>
            <a:r>
              <a:rPr lang="en-US" altLang="zh-TW" sz="1600" dirty="0" err="1"/>
              <a:t>pwn</a:t>
            </a:r>
            <a:r>
              <a:rPr lang="en-US" altLang="zh-TW" sz="1600" dirty="0"/>
              <a:t> import *</a:t>
            </a:r>
          </a:p>
          <a:p>
            <a:endParaRPr lang="en-US" altLang="zh-TW" sz="1600" dirty="0"/>
          </a:p>
          <a:p>
            <a:r>
              <a:rPr lang="en-US" altLang="zh-TW" sz="1600" dirty="0"/>
              <a:t>r = process('./ret2sc')</a:t>
            </a:r>
          </a:p>
          <a:p>
            <a:r>
              <a:rPr lang="en-US" altLang="zh-TW" sz="1600" dirty="0" err="1"/>
              <a:t>shellcodeaddress</a:t>
            </a:r>
            <a:r>
              <a:rPr lang="en-US" altLang="zh-TW" sz="1600" dirty="0"/>
              <a:t> = 0x804a060</a:t>
            </a:r>
          </a:p>
          <a:p>
            <a:r>
              <a:rPr lang="en-US" altLang="zh-TW" sz="1600" dirty="0" err="1"/>
              <a:t>r.recvuntil</a:t>
            </a:r>
            <a:r>
              <a:rPr lang="en-US" altLang="zh-TW" sz="1600" dirty="0"/>
              <a:t>(":")</a:t>
            </a:r>
          </a:p>
          <a:p>
            <a:r>
              <a:rPr lang="en-US" altLang="zh-TW" sz="1600" dirty="0" err="1"/>
              <a:t>r.sendline</a:t>
            </a:r>
            <a:r>
              <a:rPr lang="en-US" altLang="zh-TW" sz="1600" dirty="0"/>
              <a:t>(</a:t>
            </a:r>
            <a:r>
              <a:rPr lang="en-US" altLang="zh-TW" sz="1600" dirty="0" err="1"/>
              <a:t>asm</a:t>
            </a:r>
            <a:r>
              <a:rPr lang="en-US" altLang="zh-TW" sz="1600" dirty="0"/>
              <a:t>(shellcraft.sh()))</a:t>
            </a:r>
          </a:p>
          <a:p>
            <a:r>
              <a:rPr lang="en-US" altLang="zh-TW" sz="1600" dirty="0" err="1"/>
              <a:t>r.recvuntil</a:t>
            </a:r>
            <a:r>
              <a:rPr lang="en-US" altLang="zh-TW" sz="1600" dirty="0"/>
              <a:t>(":")</a:t>
            </a:r>
          </a:p>
          <a:p>
            <a:r>
              <a:rPr lang="en-US" altLang="zh-TW" sz="1600" dirty="0"/>
              <a:t>payload = </a:t>
            </a:r>
            <a:r>
              <a:rPr lang="en-US" altLang="zh-TW" sz="1600" dirty="0" err="1"/>
              <a:t>b"g</a:t>
            </a:r>
            <a:r>
              <a:rPr lang="en-US" altLang="zh-TW" sz="1600" dirty="0"/>
              <a:t>"*0x28 + p32(</a:t>
            </a:r>
            <a:r>
              <a:rPr lang="en-US" altLang="zh-TW" sz="1600" dirty="0" err="1"/>
              <a:t>shellcodeaddress</a:t>
            </a:r>
            <a:r>
              <a:rPr lang="en-US" altLang="zh-TW" sz="1600" dirty="0"/>
              <a:t>)</a:t>
            </a:r>
          </a:p>
          <a:p>
            <a:r>
              <a:rPr lang="en-US" altLang="zh-TW" sz="1600" dirty="0" err="1"/>
              <a:t>r.sendline</a:t>
            </a:r>
            <a:r>
              <a:rPr lang="en-US" altLang="zh-TW" sz="1600" dirty="0"/>
              <a:t>(payload)</a:t>
            </a:r>
          </a:p>
          <a:p>
            <a:endParaRPr lang="en-US" altLang="zh-TW" sz="1600" dirty="0"/>
          </a:p>
          <a:p>
            <a:r>
              <a:rPr lang="en-US" altLang="zh-TW" sz="1600" dirty="0" err="1"/>
              <a:t>r.interactive</a:t>
            </a:r>
            <a:r>
              <a:rPr lang="en-US" altLang="zh-TW" sz="1600" dirty="0"/>
              <a:t>()</a:t>
            </a:r>
            <a:endParaRPr lang="zh-TW" altLang="en-US" sz="1600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834" y="201599"/>
            <a:ext cx="4746485" cy="209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220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CVSS</a:t>
            </a:r>
            <a:r>
              <a:rPr lang="zh-TW" altLang="en-US" dirty="0" smtClean="0"/>
              <a:t>漏洞</a:t>
            </a:r>
            <a:r>
              <a:rPr lang="zh-TW" altLang="en-US" dirty="0"/>
              <a:t>嚴重度計分系統</a:t>
            </a:r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865313"/>
            <a:ext cx="7886700" cy="4271962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12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628650" y="1323071"/>
            <a:ext cx="54728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https://nvd.nist.gov/vuln-metrics/cvss/v3-calculator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00499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CVSS</a:t>
            </a:r>
            <a:r>
              <a:rPr lang="zh-TW" altLang="en-US" dirty="0" smtClean="0"/>
              <a:t>漏洞</a:t>
            </a:r>
            <a:r>
              <a:rPr lang="zh-TW" altLang="en-US" dirty="0"/>
              <a:t>嚴重度計分</a:t>
            </a:r>
            <a:r>
              <a:rPr lang="zh-TW" altLang="en-US" dirty="0" smtClean="0"/>
              <a:t>系統</a:t>
            </a:r>
            <a:r>
              <a:rPr lang="en-US" altLang="zh-TW" dirty="0" smtClean="0"/>
              <a:t>(</a:t>
            </a:r>
            <a:r>
              <a:rPr lang="zh-TW" altLang="en-US" dirty="0" smtClean="0"/>
              <a:t>續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13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628650" y="1323071"/>
            <a:ext cx="54728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https://nvd.nist.gov/vuln-metrics/cvss/v3-calculator</a:t>
            </a:r>
            <a:endParaRPr lang="zh-TW" altLang="en-US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865313"/>
            <a:ext cx="7886700" cy="427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3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8650" y="-88947"/>
            <a:ext cx="7886700" cy="961783"/>
          </a:xfrm>
        </p:spPr>
        <p:txBody>
          <a:bodyPr/>
          <a:lstStyle/>
          <a:p>
            <a:r>
              <a:rPr lang="en-US" altLang="zh-TW" dirty="0" smtClean="0"/>
              <a:t>CVSS</a:t>
            </a:r>
            <a:r>
              <a:rPr lang="zh-TW" altLang="en-US" dirty="0" smtClean="0"/>
              <a:t>漏洞</a:t>
            </a:r>
            <a:r>
              <a:rPr lang="zh-TW" altLang="en-US" dirty="0"/>
              <a:t>嚴重度計分</a:t>
            </a:r>
            <a:r>
              <a:rPr lang="zh-TW" altLang="en-US" dirty="0" smtClean="0"/>
              <a:t>系統</a:t>
            </a:r>
            <a:r>
              <a:rPr lang="en-US" altLang="zh-TW" dirty="0" smtClean="0"/>
              <a:t>(</a:t>
            </a:r>
            <a:r>
              <a:rPr lang="zh-TW" altLang="en-US" dirty="0" smtClean="0"/>
              <a:t>續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14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628650" y="688170"/>
            <a:ext cx="54728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https://nvd.nist.gov/vuln-metrics/cvss/v3-calculator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46" y="1180407"/>
            <a:ext cx="9074408" cy="491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250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41153" y="180460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TW" dirty="0"/>
              <a:t>Common Vulnerability Scoring System Version 3.0 </a:t>
            </a:r>
            <a:r>
              <a:rPr lang="en-US" altLang="zh-TW" dirty="0" smtClean="0"/>
              <a:t>Calculator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865313"/>
            <a:ext cx="7886700" cy="4271962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15</a:t>
            </a:fld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541153" y="1461571"/>
            <a:ext cx="40308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https://www.first.org/cvss/calculator/3.0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65548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16</a:t>
            </a:fld>
            <a:endParaRPr lang="zh-TW" altLang="en-US"/>
          </a:p>
        </p:txBody>
      </p:sp>
      <p:sp>
        <p:nvSpPr>
          <p:cNvPr id="5" name="圓角矩形 4"/>
          <p:cNvSpPr/>
          <p:nvPr/>
        </p:nvSpPr>
        <p:spPr>
          <a:xfrm>
            <a:off x="0" y="4372495"/>
            <a:ext cx="9144000" cy="1562792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5400" dirty="0"/>
              <a:t>測試環境與工具</a:t>
            </a:r>
          </a:p>
        </p:txBody>
      </p:sp>
    </p:spTree>
    <p:extLst>
      <p:ext uri="{BB962C8B-B14F-4D97-AF65-F5344CB8AC3E}">
        <p14:creationId xmlns:p14="http://schemas.microsoft.com/office/powerpoint/2010/main" val="1433586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作業系統</a:t>
            </a:r>
            <a:r>
              <a:rPr lang="en-US" altLang="zh-TW" dirty="0" err="1"/>
              <a:t>ubuntu</a:t>
            </a:r>
            <a:r>
              <a:rPr lang="en-US" altLang="zh-TW" dirty="0"/>
              <a:t> 2022.04 LTS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865313"/>
            <a:ext cx="7886700" cy="4271962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17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628650" y="1321357"/>
            <a:ext cx="36885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https://releases.ubuntu.com/jammy/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40002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作業系統</a:t>
            </a:r>
            <a:r>
              <a:rPr lang="en-US" altLang="zh-TW" dirty="0" err="1"/>
              <a:t>ubuntu</a:t>
            </a:r>
            <a:r>
              <a:rPr lang="en-US" altLang="zh-TW" dirty="0"/>
              <a:t> 2022.04 LTS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18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628650" y="1321357"/>
            <a:ext cx="36885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https://releases.ubuntu.com/jammy/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1348" y="1825625"/>
            <a:ext cx="546130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200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常用工具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708179"/>
          </a:xfrm>
        </p:spPr>
        <p:txBody>
          <a:bodyPr>
            <a:normAutofit/>
          </a:bodyPr>
          <a:lstStyle/>
          <a:p>
            <a:r>
              <a:rPr lang="zh-TW" altLang="en-US" dirty="0"/>
              <a:t>網路連線</a:t>
            </a:r>
            <a:r>
              <a:rPr lang="zh-TW" altLang="en-US" dirty="0" smtClean="0"/>
              <a:t>工具 </a:t>
            </a:r>
            <a:r>
              <a:rPr lang="en-US" altLang="zh-TW" dirty="0" err="1" smtClean="0"/>
              <a:t>nc</a:t>
            </a:r>
            <a:r>
              <a:rPr lang="en-US" altLang="zh-TW" dirty="0" smtClean="0"/>
              <a:t> </a:t>
            </a:r>
            <a:r>
              <a:rPr lang="en-US" altLang="zh-TW" dirty="0"/>
              <a:t>/ </a:t>
            </a:r>
            <a:r>
              <a:rPr lang="en-US" altLang="zh-TW" dirty="0" err="1" smtClean="0"/>
              <a:t>ncat</a:t>
            </a:r>
            <a:endParaRPr lang="en-US" altLang="zh-TW" dirty="0" smtClean="0"/>
          </a:p>
          <a:p>
            <a:r>
              <a:rPr lang="zh-TW" altLang="en-US" dirty="0" smtClean="0"/>
              <a:t>程式保護機制檢查工具 </a:t>
            </a:r>
            <a:r>
              <a:rPr lang="en-US" altLang="zh-TW" dirty="0" err="1" smtClean="0"/>
              <a:t>checksec</a:t>
            </a:r>
            <a:endParaRPr lang="en-US" altLang="zh-TW" dirty="0" smtClean="0"/>
          </a:p>
          <a:p>
            <a:r>
              <a:rPr lang="zh-TW" altLang="en-US" dirty="0" smtClean="0"/>
              <a:t>靜態分析工具 </a:t>
            </a:r>
            <a:r>
              <a:rPr lang="en-US" altLang="zh-TW" dirty="0" err="1" smtClean="0"/>
              <a:t>objdump</a:t>
            </a:r>
            <a:endParaRPr lang="en-US" altLang="zh-TW" dirty="0" smtClean="0"/>
          </a:p>
          <a:p>
            <a:r>
              <a:rPr lang="zh-TW" altLang="en-US" dirty="0" smtClean="0"/>
              <a:t>動態分析工具 </a:t>
            </a:r>
            <a:r>
              <a:rPr lang="en-US" altLang="zh-TW" dirty="0" err="1" smtClean="0"/>
              <a:t>gdb</a:t>
            </a:r>
            <a:r>
              <a:rPr lang="en-US" altLang="zh-TW" dirty="0" smtClean="0"/>
              <a:t>/</a:t>
            </a:r>
            <a:r>
              <a:rPr lang="en-US" altLang="zh-TW" dirty="0" err="1" smtClean="0"/>
              <a:t>gdb-peda</a:t>
            </a:r>
            <a:endParaRPr lang="en-US" altLang="zh-TW" dirty="0"/>
          </a:p>
          <a:p>
            <a:r>
              <a:rPr lang="zh-TW" altLang="en-US" dirty="0" smtClean="0"/>
              <a:t>動態</a:t>
            </a:r>
            <a:r>
              <a:rPr lang="en-US" altLang="zh-TW" dirty="0"/>
              <a:t>/</a:t>
            </a:r>
            <a:r>
              <a:rPr lang="zh-TW" altLang="en-US" dirty="0"/>
              <a:t>靜態</a:t>
            </a:r>
            <a:r>
              <a:rPr lang="zh-TW" altLang="en-US" dirty="0" smtClean="0"/>
              <a:t>分析工具 </a:t>
            </a:r>
            <a:r>
              <a:rPr lang="en-US" altLang="zh-TW" dirty="0" smtClean="0"/>
              <a:t>radare2</a:t>
            </a:r>
          </a:p>
          <a:p>
            <a:r>
              <a:rPr lang="zh-TW" altLang="en-US" dirty="0"/>
              <a:t>強大的反編譯與除錯工具 </a:t>
            </a:r>
            <a:r>
              <a:rPr lang="en-US" altLang="zh-TW" dirty="0"/>
              <a:t>IDA </a:t>
            </a:r>
            <a:r>
              <a:rPr lang="en-US" altLang="zh-TW" dirty="0" smtClean="0"/>
              <a:t>Pro</a:t>
            </a:r>
          </a:p>
          <a:p>
            <a:r>
              <a:rPr lang="en-US" altLang="zh-TW" dirty="0" smtClean="0"/>
              <a:t>…</a:t>
            </a:r>
            <a:r>
              <a:rPr lang="zh-TW" altLang="en-US" dirty="0" smtClean="0"/>
              <a:t> </a:t>
            </a:r>
            <a:r>
              <a:rPr lang="en-US" altLang="zh-TW" dirty="0" smtClean="0"/>
              <a:t>…</a:t>
            </a:r>
            <a:r>
              <a:rPr lang="zh-TW" altLang="en-US" dirty="0" smtClean="0"/>
              <a:t> </a:t>
            </a:r>
            <a:r>
              <a:rPr lang="en-US" altLang="zh-TW" dirty="0" smtClean="0"/>
              <a:t>…</a:t>
            </a:r>
            <a:r>
              <a:rPr lang="zh-TW" altLang="en-US" dirty="0" smtClean="0"/>
              <a:t> </a:t>
            </a:r>
            <a:r>
              <a:rPr lang="en-US" altLang="zh-TW" dirty="0" smtClean="0"/>
              <a:t>…</a:t>
            </a:r>
          </a:p>
          <a:p>
            <a:r>
              <a:rPr lang="en-US" altLang="zh-TW" dirty="0"/>
              <a:t>…</a:t>
            </a:r>
            <a:r>
              <a:rPr lang="zh-TW" altLang="en-US" dirty="0"/>
              <a:t> </a:t>
            </a:r>
            <a:r>
              <a:rPr lang="en-US" altLang="zh-TW" dirty="0"/>
              <a:t>…</a:t>
            </a:r>
            <a:r>
              <a:rPr lang="zh-TW" altLang="en-US" dirty="0"/>
              <a:t> </a:t>
            </a:r>
            <a:r>
              <a:rPr lang="en-US" altLang="zh-TW" dirty="0"/>
              <a:t>…</a:t>
            </a:r>
            <a:r>
              <a:rPr lang="zh-TW" altLang="en-US" dirty="0"/>
              <a:t> </a:t>
            </a:r>
            <a:r>
              <a:rPr lang="en-US" altLang="zh-TW" dirty="0"/>
              <a:t>…</a:t>
            </a:r>
          </a:p>
          <a:p>
            <a:r>
              <a:rPr lang="en-US" altLang="zh-TW" dirty="0"/>
              <a:t>…</a:t>
            </a:r>
            <a:r>
              <a:rPr lang="zh-TW" altLang="en-US" dirty="0"/>
              <a:t> </a:t>
            </a:r>
            <a:r>
              <a:rPr lang="en-US" altLang="zh-TW" dirty="0"/>
              <a:t>…</a:t>
            </a:r>
            <a:r>
              <a:rPr lang="zh-TW" altLang="en-US" dirty="0"/>
              <a:t> </a:t>
            </a:r>
            <a:r>
              <a:rPr lang="en-US" altLang="zh-TW" dirty="0"/>
              <a:t>…</a:t>
            </a:r>
            <a:r>
              <a:rPr lang="zh-TW" altLang="en-US" dirty="0"/>
              <a:t> </a:t>
            </a:r>
            <a:r>
              <a:rPr lang="en-US" altLang="zh-TW" dirty="0" smtClean="0"/>
              <a:t>…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3407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Aganda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8650" y="1690689"/>
            <a:ext cx="7886700" cy="4859740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程式漏洞</a:t>
            </a:r>
            <a:endParaRPr lang="en-US" altLang="zh-TW" dirty="0" smtClean="0"/>
          </a:p>
          <a:p>
            <a:pPr lvl="1"/>
            <a:r>
              <a:rPr lang="zh-TW" altLang="en-US" dirty="0"/>
              <a:t>程式漏洞</a:t>
            </a:r>
            <a:r>
              <a:rPr lang="zh-TW" altLang="en-US" dirty="0" smtClean="0"/>
              <a:t>資料庫</a:t>
            </a:r>
            <a:endParaRPr lang="en-US" altLang="zh-TW" dirty="0" smtClean="0"/>
          </a:p>
          <a:p>
            <a:pPr lvl="1"/>
            <a:r>
              <a:rPr lang="zh-TW" altLang="en-US" dirty="0"/>
              <a:t>測試環境與工具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What </a:t>
            </a:r>
            <a:r>
              <a:rPr lang="en-US" altLang="zh-TW" dirty="0"/>
              <a:t>is </a:t>
            </a:r>
            <a:r>
              <a:rPr lang="en-US" altLang="zh-TW" dirty="0" smtClean="0"/>
              <a:t>PWN</a:t>
            </a:r>
            <a:r>
              <a:rPr lang="zh-TW" altLang="en-US" dirty="0" smtClean="0"/>
              <a:t>？</a:t>
            </a:r>
            <a:endParaRPr lang="en-US" altLang="zh-TW" dirty="0"/>
          </a:p>
          <a:p>
            <a:pPr lvl="1"/>
            <a:r>
              <a:rPr lang="en-US" altLang="zh-TW" dirty="0" smtClean="0"/>
              <a:t>How </a:t>
            </a:r>
            <a:r>
              <a:rPr lang="en-US" altLang="zh-TW" dirty="0"/>
              <a:t>to PWN</a:t>
            </a:r>
            <a:r>
              <a:rPr lang="zh-TW" altLang="en-US" dirty="0" smtClean="0"/>
              <a:t>？</a:t>
            </a:r>
            <a:endParaRPr lang="zh-TW" altLang="en-US" dirty="0"/>
          </a:p>
          <a:p>
            <a:r>
              <a:rPr lang="zh-TW" altLang="en-US" dirty="0"/>
              <a:t>程式漏洞分析</a:t>
            </a:r>
            <a:r>
              <a:rPr lang="en-US" altLang="zh-TW" dirty="0"/>
              <a:t>: </a:t>
            </a:r>
            <a:r>
              <a:rPr lang="zh-TW" altLang="en-US" dirty="0"/>
              <a:t>動態分析  </a:t>
            </a:r>
            <a:r>
              <a:rPr lang="en-US" altLang="zh-TW" dirty="0"/>
              <a:t>vs </a:t>
            </a:r>
            <a:r>
              <a:rPr lang="zh-TW" altLang="en-US" dirty="0"/>
              <a:t>靜態分析</a:t>
            </a:r>
          </a:p>
          <a:p>
            <a:r>
              <a:rPr lang="zh-TW" altLang="en-US" dirty="0"/>
              <a:t>程式漏洞的嚴重性</a:t>
            </a:r>
            <a:r>
              <a:rPr lang="en-US" altLang="zh-TW" dirty="0"/>
              <a:t>: PWN</a:t>
            </a:r>
          </a:p>
          <a:p>
            <a:r>
              <a:rPr lang="zh-TW" altLang="en-US" dirty="0"/>
              <a:t>程式漏洞分析</a:t>
            </a:r>
            <a:r>
              <a:rPr lang="en-US" altLang="zh-TW" dirty="0"/>
              <a:t>(1) Buffer Overflow</a:t>
            </a:r>
          </a:p>
          <a:p>
            <a:r>
              <a:rPr lang="zh-TW" altLang="en-US" dirty="0"/>
              <a:t>程式漏洞分析</a:t>
            </a:r>
            <a:r>
              <a:rPr lang="en-US" altLang="zh-TW" dirty="0"/>
              <a:t>(2) Return2code</a:t>
            </a:r>
          </a:p>
          <a:p>
            <a:r>
              <a:rPr lang="zh-TW" altLang="en-US" dirty="0"/>
              <a:t>程式漏洞分析</a:t>
            </a:r>
            <a:r>
              <a:rPr lang="en-US" altLang="zh-TW" dirty="0"/>
              <a:t>(3) return2shellcode</a:t>
            </a:r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1574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20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7200" dirty="0" err="1" smtClean="0"/>
              <a:t>pwntools</a:t>
            </a:r>
            <a:endParaRPr lang="zh-TW" altLang="en-US" sz="7200" dirty="0"/>
          </a:p>
        </p:txBody>
      </p:sp>
    </p:spTree>
    <p:extLst>
      <p:ext uri="{BB962C8B-B14F-4D97-AF65-F5344CB8AC3E}">
        <p14:creationId xmlns:p14="http://schemas.microsoft.com/office/powerpoint/2010/main" val="401942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11779"/>
          </a:xfrm>
        </p:spPr>
        <p:txBody>
          <a:bodyPr>
            <a:normAutofit/>
          </a:bodyPr>
          <a:lstStyle/>
          <a:p>
            <a:pPr algn="ctr"/>
            <a:r>
              <a:rPr lang="en-US" altLang="zh-TW" dirty="0" err="1"/>
              <a:t>Pwntools</a:t>
            </a:r>
            <a:endParaRPr lang="zh-TW" altLang="en-US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2084389"/>
            <a:ext cx="7886700" cy="4271962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21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2572830" y="798468"/>
            <a:ext cx="39983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https://github.com/Gallopsled/pwntools</a:t>
            </a: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2572830" y="1145791"/>
            <a:ext cx="37827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https://docs.pwntools.com/en/stable/</a:t>
            </a:r>
            <a:endParaRPr lang="zh-TW" altLang="en-US" dirty="0"/>
          </a:p>
        </p:txBody>
      </p:sp>
      <p:sp>
        <p:nvSpPr>
          <p:cNvPr id="8" name="文字方塊 7"/>
          <p:cNvSpPr txBox="1"/>
          <p:nvPr/>
        </p:nvSpPr>
        <p:spPr>
          <a:xfrm>
            <a:off x="628650" y="1505707"/>
            <a:ext cx="30589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/>
              <a:t>它是一種 </a:t>
            </a:r>
            <a:r>
              <a:rPr lang="en-US" altLang="zh-TW" sz="2400" dirty="0" smtClean="0"/>
              <a:t>Python</a:t>
            </a:r>
            <a:r>
              <a:rPr lang="zh-TW" altLang="en-US" sz="2400" dirty="0" smtClean="0"/>
              <a:t> 套件</a:t>
            </a:r>
            <a:endParaRPr lang="zh-TW" altLang="en-US" sz="2400" dirty="0"/>
          </a:p>
        </p:txBody>
      </p:sp>
      <p:sp>
        <p:nvSpPr>
          <p:cNvPr id="9" name="文字方塊 8"/>
          <p:cNvSpPr txBox="1"/>
          <p:nvPr/>
        </p:nvSpPr>
        <p:spPr>
          <a:xfrm>
            <a:off x="4796190" y="1515123"/>
            <a:ext cx="3719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/>
              <a:t>專門提供給打</a:t>
            </a:r>
            <a:r>
              <a:rPr lang="en-US" altLang="zh-TW" sz="2400" dirty="0" smtClean="0"/>
              <a:t>CTF</a:t>
            </a:r>
            <a:r>
              <a:rPr lang="zh-TW" altLang="en-US" sz="2400" dirty="0" smtClean="0"/>
              <a:t>的人使用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55982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Pwntools</a:t>
            </a:r>
            <a:r>
              <a:rPr lang="zh-TW" altLang="en-US" dirty="0" smtClean="0"/>
              <a:t> </a:t>
            </a:r>
            <a:r>
              <a:rPr lang="en-US" altLang="zh-TW" dirty="0" smtClean="0"/>
              <a:t>– </a:t>
            </a:r>
            <a:r>
              <a:rPr lang="zh-TW" altLang="en-US" dirty="0" smtClean="0"/>
              <a:t>安裝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8650" y="2585257"/>
            <a:ext cx="7886700" cy="3076316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 smtClean="0"/>
              <a:t>apt-get </a:t>
            </a:r>
            <a:r>
              <a:rPr lang="en-US" altLang="zh-TW" dirty="0"/>
              <a:t>update</a:t>
            </a:r>
          </a:p>
          <a:p>
            <a:pPr marL="0" indent="0">
              <a:buNone/>
            </a:pPr>
            <a:r>
              <a:rPr lang="en-US" altLang="zh-TW" dirty="0"/>
              <a:t>apt-get install python3 python3-pip python3-dev </a:t>
            </a:r>
            <a:r>
              <a:rPr lang="en-US" altLang="zh-TW" dirty="0" err="1"/>
              <a:t>git</a:t>
            </a:r>
            <a:r>
              <a:rPr lang="en-US" altLang="zh-TW" dirty="0"/>
              <a:t> </a:t>
            </a:r>
            <a:r>
              <a:rPr lang="en-US" altLang="zh-TW" dirty="0" err="1"/>
              <a:t>libssl</a:t>
            </a:r>
            <a:r>
              <a:rPr lang="en-US" altLang="zh-TW" dirty="0"/>
              <a:t>-dev </a:t>
            </a:r>
            <a:r>
              <a:rPr lang="en-US" altLang="zh-TW" dirty="0" err="1"/>
              <a:t>libffi</a:t>
            </a:r>
            <a:r>
              <a:rPr lang="en-US" altLang="zh-TW" dirty="0"/>
              <a:t>-dev build-essential</a:t>
            </a:r>
          </a:p>
          <a:p>
            <a:pPr marL="0" indent="0">
              <a:buNone/>
            </a:pPr>
            <a:r>
              <a:rPr lang="en-US" altLang="zh-TW" dirty="0"/>
              <a:t>python3 -m pip install --upgrade pip</a:t>
            </a:r>
          </a:p>
          <a:p>
            <a:pPr marL="0" indent="0">
              <a:buNone/>
            </a:pPr>
            <a:r>
              <a:rPr lang="en-US" altLang="zh-TW" dirty="0"/>
              <a:t>python3 -m pip install --upgrade </a:t>
            </a:r>
            <a:r>
              <a:rPr lang="en-US" altLang="zh-TW" dirty="0" err="1"/>
              <a:t>pwntools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22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628650" y="1388825"/>
            <a:ext cx="39983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https://github.com/Gallopsled/pwntools</a:t>
            </a:r>
          </a:p>
        </p:txBody>
      </p:sp>
    </p:spTree>
    <p:extLst>
      <p:ext uri="{BB962C8B-B14F-4D97-AF65-F5344CB8AC3E}">
        <p14:creationId xmlns:p14="http://schemas.microsoft.com/office/powerpoint/2010/main" val="1961976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Pwntools</a:t>
            </a:r>
            <a:r>
              <a:rPr lang="zh-TW" altLang="en-US" dirty="0"/>
              <a:t> </a:t>
            </a:r>
            <a:r>
              <a:rPr lang="en-US" altLang="zh-TW" dirty="0"/>
              <a:t>– </a:t>
            </a:r>
            <a:r>
              <a:rPr lang="zh-TW" altLang="en-US" dirty="0" smtClean="0"/>
              <a:t>基礎使用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8650" y="1581353"/>
            <a:ext cx="7886700" cy="495756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dirty="0"/>
              <a:t>from </a:t>
            </a:r>
            <a:r>
              <a:rPr lang="en-US" altLang="zh-TW" dirty="0" err="1"/>
              <a:t>pwn</a:t>
            </a:r>
            <a:r>
              <a:rPr lang="en-US" altLang="zh-TW" dirty="0"/>
              <a:t> import </a:t>
            </a:r>
            <a:r>
              <a:rPr lang="en-US" altLang="zh-TW" dirty="0" smtClean="0"/>
              <a:t>*</a:t>
            </a:r>
          </a:p>
          <a:p>
            <a:pPr marL="0" indent="0">
              <a:buNone/>
            </a:pPr>
            <a:r>
              <a:rPr lang="en-US" altLang="zh-TW" dirty="0" smtClean="0"/>
              <a:t>#</a:t>
            </a:r>
            <a:r>
              <a:rPr lang="zh-TW" altLang="en-US" dirty="0" smtClean="0"/>
              <a:t> 連線到</a:t>
            </a:r>
            <a:r>
              <a:rPr lang="en-US" altLang="zh-TW" dirty="0" smtClean="0"/>
              <a:t>remote server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r = remote('127.0.0.1', 20000</a:t>
            </a:r>
            <a:r>
              <a:rPr lang="en-US" altLang="zh-TW" dirty="0" smtClean="0"/>
              <a:t>)</a:t>
            </a:r>
          </a:p>
          <a:p>
            <a:pPr marL="0" indent="0">
              <a:buNone/>
            </a:pPr>
            <a:r>
              <a:rPr lang="en-US" altLang="zh-TW" dirty="0"/>
              <a:t># </a:t>
            </a:r>
            <a:r>
              <a:rPr lang="zh-TW" altLang="en-US" dirty="0"/>
              <a:t>從伺服器接收所有 </a:t>
            </a:r>
            <a:r>
              <a:rPr lang="en-US" altLang="zh-TW" dirty="0"/>
              <a:t>'\n' </a:t>
            </a:r>
            <a:r>
              <a:rPr lang="zh-TW" altLang="en-US" dirty="0"/>
              <a:t>之前的 </a:t>
            </a:r>
            <a:r>
              <a:rPr lang="en-US" altLang="zh-TW" dirty="0"/>
              <a:t>data</a:t>
            </a:r>
          </a:p>
          <a:p>
            <a:pPr marL="0" indent="0">
              <a:buNone/>
            </a:pPr>
            <a:r>
              <a:rPr lang="en-US" altLang="zh-TW" dirty="0" err="1"/>
              <a:t>r.recvline</a:t>
            </a:r>
            <a:r>
              <a:rPr lang="en-US" altLang="zh-TW" dirty="0"/>
              <a:t>()</a:t>
            </a:r>
          </a:p>
          <a:p>
            <a:pPr marL="0" indent="0">
              <a:buNone/>
            </a:pPr>
            <a:r>
              <a:rPr lang="en-US" altLang="zh-TW" dirty="0"/>
              <a:t># </a:t>
            </a:r>
            <a:r>
              <a:rPr lang="zh-TW" altLang="en-US" dirty="0"/>
              <a:t>發送 </a:t>
            </a:r>
            <a:r>
              <a:rPr lang="en-US" altLang="zh-TW" dirty="0" smtClean="0"/>
              <a:t>hello</a:t>
            </a:r>
            <a:r>
              <a:rPr lang="zh-TW" altLang="en-US" dirty="0" smtClean="0"/>
              <a:t> 字串</a:t>
            </a:r>
            <a:r>
              <a:rPr lang="en-US" altLang="zh-TW" dirty="0" smtClean="0"/>
              <a:t> + '\n' </a:t>
            </a:r>
            <a:r>
              <a:rPr lang="zh-TW" altLang="en-US" dirty="0" smtClean="0"/>
              <a:t>給伺服器</a:t>
            </a:r>
          </a:p>
          <a:p>
            <a:pPr marL="0" indent="0">
              <a:buNone/>
            </a:pPr>
            <a:r>
              <a:rPr lang="en-US" altLang="zh-TW" dirty="0" err="1" smtClean="0"/>
              <a:t>r.sendline</a:t>
            </a:r>
            <a:r>
              <a:rPr lang="en-US" altLang="zh-TW" dirty="0" smtClean="0"/>
              <a:t>('hello')</a:t>
            </a:r>
          </a:p>
          <a:p>
            <a:pPr marL="0" indent="0">
              <a:buNone/>
            </a:pPr>
            <a:r>
              <a:rPr lang="en-US" altLang="zh-TW" dirty="0" smtClean="0"/>
              <a:t># </a:t>
            </a:r>
            <a:r>
              <a:rPr lang="zh-TW" altLang="en-US" dirty="0"/>
              <a:t>從伺服器接收所有 </a:t>
            </a:r>
            <a:r>
              <a:rPr lang="en-US" altLang="zh-TW" dirty="0"/>
              <a:t>hello </a:t>
            </a:r>
            <a:r>
              <a:rPr lang="zh-TW" altLang="en-US" dirty="0" smtClean="0"/>
              <a:t>字串之前</a:t>
            </a:r>
            <a:r>
              <a:rPr lang="zh-TW" altLang="en-US" dirty="0"/>
              <a:t>的 </a:t>
            </a:r>
            <a:r>
              <a:rPr lang="en-US" altLang="zh-TW" dirty="0"/>
              <a:t>data</a:t>
            </a:r>
          </a:p>
          <a:p>
            <a:pPr marL="0" indent="0">
              <a:buNone/>
            </a:pPr>
            <a:r>
              <a:rPr lang="en-US" altLang="zh-TW" dirty="0" err="1"/>
              <a:t>r.recvuntil</a:t>
            </a:r>
            <a:r>
              <a:rPr lang="en-US" altLang="zh-TW" dirty="0"/>
              <a:t>('hello</a:t>
            </a:r>
            <a:r>
              <a:rPr lang="en-US" altLang="zh-TW" dirty="0" smtClean="0"/>
              <a:t>')</a:t>
            </a:r>
          </a:p>
          <a:p>
            <a:pPr marL="0" indent="0">
              <a:buNone/>
            </a:pPr>
            <a:r>
              <a:rPr lang="en-US" altLang="zh-TW" dirty="0" smtClean="0"/>
              <a:t>#</a:t>
            </a:r>
            <a:r>
              <a:rPr lang="zh-TW" altLang="en-US" dirty="0"/>
              <a:t> 進入進入交互</a:t>
            </a:r>
            <a:r>
              <a:rPr lang="zh-TW" altLang="en-US" dirty="0" smtClean="0"/>
              <a:t>模式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err="1"/>
              <a:t>r.interactive</a:t>
            </a:r>
            <a:r>
              <a:rPr lang="en-US" altLang="zh-TW" dirty="0"/>
              <a:t>()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1215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24</a:t>
            </a:fld>
            <a:endParaRPr lang="zh-TW" altLang="en-US"/>
          </a:p>
        </p:txBody>
      </p:sp>
      <p:sp>
        <p:nvSpPr>
          <p:cNvPr id="5" name="圓角矩形 4"/>
          <p:cNvSpPr/>
          <p:nvPr/>
        </p:nvSpPr>
        <p:spPr>
          <a:xfrm>
            <a:off x="0" y="4372495"/>
            <a:ext cx="9144000" cy="1562792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5400" dirty="0" smtClean="0"/>
              <a:t>What is PWN</a:t>
            </a:r>
            <a:r>
              <a:rPr lang="zh-TW" altLang="en-US" sz="5400" dirty="0" smtClean="0"/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2788182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25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33" y="240703"/>
            <a:ext cx="8949232" cy="611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803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26</a:t>
            </a:fld>
            <a:endParaRPr lang="zh-TW" altLang="en-US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410" y="1188720"/>
            <a:ext cx="6411264" cy="4472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273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27</a:t>
            </a:fld>
            <a:endParaRPr lang="zh-TW" altLang="en-US"/>
          </a:p>
        </p:txBody>
      </p:sp>
      <p:sp>
        <p:nvSpPr>
          <p:cNvPr id="3" name="文字方塊 2"/>
          <p:cNvSpPr txBox="1"/>
          <p:nvPr/>
        </p:nvSpPr>
        <p:spPr>
          <a:xfrm>
            <a:off x="290944" y="2352501"/>
            <a:ext cx="86485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400" b="1" dirty="0" smtClean="0"/>
              <a:t>設法</a:t>
            </a:r>
            <a:r>
              <a:rPr lang="zh-TW" altLang="en-US" sz="4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控制程式原先執行邏輯、順序</a:t>
            </a:r>
            <a:endParaRPr lang="zh-TW" altLang="en-US" sz="44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290944" y="576349"/>
            <a:ext cx="25330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6000" dirty="0" smtClean="0"/>
              <a:t>PWN</a:t>
            </a:r>
            <a:r>
              <a:rPr lang="zh-TW" altLang="en-US" sz="6000" dirty="0" smtClean="0"/>
              <a:t>：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384286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28</a:t>
            </a:fld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396741" y="4068063"/>
            <a:ext cx="84369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進而觸發</a:t>
            </a:r>
            <a:r>
              <a:rPr lang="en-US" altLang="zh-TW" sz="4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zh-TW" altLang="en-US" sz="4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執行</a:t>
            </a:r>
            <a:r>
              <a:rPr lang="en-US" altLang="zh-TW" sz="4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r>
              <a:rPr lang="zh-TW" altLang="en-US" sz="4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駭客想執行的行為</a:t>
            </a:r>
            <a:endParaRPr lang="zh-TW" altLang="en-US" sz="44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290944" y="2352501"/>
            <a:ext cx="86485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400" b="1" dirty="0" smtClean="0"/>
              <a:t>設法</a:t>
            </a:r>
            <a:r>
              <a:rPr lang="zh-TW" altLang="en-US" sz="4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控制程式原先執行邏輯、順序</a:t>
            </a:r>
            <a:endParaRPr lang="zh-TW" altLang="en-US" sz="44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290944" y="576349"/>
            <a:ext cx="25330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6000" dirty="0" smtClean="0"/>
              <a:t>PWN</a:t>
            </a:r>
            <a:r>
              <a:rPr lang="zh-TW" altLang="en-US" sz="6000" dirty="0" smtClean="0"/>
              <a:t>：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2003955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29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649289" y="640080"/>
            <a:ext cx="1920240" cy="1255222"/>
          </a:xfrm>
          <a:prstGeom prst="rect">
            <a:avLst/>
          </a:prstGeom>
          <a:ln w="57150"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latin typeface="Times New Roman" panose="02020603050405020304" pitchFamily="18" charset="0"/>
              </a:rPr>
              <a:t>program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5" name="直線單箭頭接點 4"/>
          <p:cNvCxnSpPr>
            <a:stCxn id="3" idx="2"/>
          </p:cNvCxnSpPr>
          <p:nvPr/>
        </p:nvCxnSpPr>
        <p:spPr>
          <a:xfrm>
            <a:off x="4609409" y="1895302"/>
            <a:ext cx="4155" cy="7232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3649289" y="2651761"/>
            <a:ext cx="1920240" cy="1255222"/>
          </a:xfrm>
          <a:prstGeom prst="rect">
            <a:avLst/>
          </a:prstGeom>
          <a:solidFill>
            <a:srgbClr val="7030A0"/>
          </a:solidFill>
          <a:ln w="57150">
            <a:solidFill>
              <a:srgbClr val="FF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err="1" smtClean="0">
                <a:latin typeface="Times New Roman" panose="02020603050405020304" pitchFamily="18" charset="0"/>
              </a:rPr>
              <a:t>InPut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8" name="直線單箭頭接點 7"/>
          <p:cNvCxnSpPr/>
          <p:nvPr/>
        </p:nvCxnSpPr>
        <p:spPr>
          <a:xfrm>
            <a:off x="4609409" y="3940236"/>
            <a:ext cx="4155" cy="7232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649289" y="4696695"/>
            <a:ext cx="1920240" cy="1255222"/>
          </a:xfrm>
          <a:prstGeom prst="rect">
            <a:avLst/>
          </a:prstGeom>
          <a:solidFill>
            <a:srgbClr val="FFC000"/>
          </a:solidFill>
          <a:ln w="57150"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err="1" smtClean="0">
                <a:latin typeface="Times New Roman" panose="02020603050405020304" pitchFamily="18" charset="0"/>
              </a:rPr>
              <a:t>OutPut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1572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3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0" y="4372495"/>
            <a:ext cx="9144000" cy="15627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5400" dirty="0" smtClean="0"/>
              <a:t>程式漏洞</a:t>
            </a:r>
          </a:p>
        </p:txBody>
      </p:sp>
    </p:spTree>
    <p:extLst>
      <p:ext uri="{BB962C8B-B14F-4D97-AF65-F5344CB8AC3E}">
        <p14:creationId xmlns:p14="http://schemas.microsoft.com/office/powerpoint/2010/main" val="1577455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30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649289" y="640080"/>
            <a:ext cx="1920240" cy="1255222"/>
          </a:xfrm>
          <a:prstGeom prst="rect">
            <a:avLst/>
          </a:prstGeom>
          <a:ln w="57150"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latin typeface="Times New Roman" panose="02020603050405020304" pitchFamily="18" charset="0"/>
              </a:rPr>
              <a:t>program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5" name="直線單箭頭接點 4"/>
          <p:cNvCxnSpPr>
            <a:stCxn id="3" idx="2"/>
          </p:cNvCxnSpPr>
          <p:nvPr/>
        </p:nvCxnSpPr>
        <p:spPr>
          <a:xfrm>
            <a:off x="4609409" y="1895302"/>
            <a:ext cx="4155" cy="7232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3649289" y="2651761"/>
            <a:ext cx="1920240" cy="1255222"/>
          </a:xfrm>
          <a:prstGeom prst="rect">
            <a:avLst/>
          </a:prstGeom>
          <a:solidFill>
            <a:srgbClr val="7030A0"/>
          </a:solidFill>
          <a:ln w="57150">
            <a:solidFill>
              <a:srgbClr val="FF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err="1" smtClean="0">
                <a:latin typeface="Times New Roman" panose="02020603050405020304" pitchFamily="18" charset="0"/>
              </a:rPr>
              <a:t>InPut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8" name="直線單箭頭接點 7"/>
          <p:cNvCxnSpPr/>
          <p:nvPr/>
        </p:nvCxnSpPr>
        <p:spPr>
          <a:xfrm>
            <a:off x="4609409" y="3940236"/>
            <a:ext cx="4155" cy="7232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649289" y="4696695"/>
            <a:ext cx="1920240" cy="1255222"/>
          </a:xfrm>
          <a:prstGeom prst="rect">
            <a:avLst/>
          </a:prstGeom>
          <a:solidFill>
            <a:srgbClr val="FFC000"/>
          </a:solidFill>
          <a:ln w="57150"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err="1" smtClean="0">
                <a:latin typeface="Times New Roman" panose="02020603050405020304" pitchFamily="18" charset="0"/>
              </a:rPr>
              <a:t>OutPut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7" name="直線單箭頭接點 6"/>
          <p:cNvCxnSpPr>
            <a:endCxn id="9" idx="1"/>
          </p:cNvCxnSpPr>
          <p:nvPr/>
        </p:nvCxnSpPr>
        <p:spPr>
          <a:xfrm>
            <a:off x="2227811" y="4522124"/>
            <a:ext cx="1421478" cy="80218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/>
          <p:cNvSpPr txBox="1"/>
          <p:nvPr/>
        </p:nvSpPr>
        <p:spPr>
          <a:xfrm>
            <a:off x="66503" y="4040229"/>
            <a:ext cx="22333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/>
              <a:t>由此獲得 </a:t>
            </a:r>
            <a:r>
              <a:rPr lang="en-US" altLang="zh-TW" sz="2800" dirty="0" smtClean="0"/>
              <a:t>flag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879280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31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649289" y="640080"/>
            <a:ext cx="1920240" cy="1255222"/>
          </a:xfrm>
          <a:prstGeom prst="rect">
            <a:avLst/>
          </a:prstGeom>
          <a:ln w="57150"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latin typeface="Times New Roman" panose="02020603050405020304" pitchFamily="18" charset="0"/>
              </a:rPr>
              <a:t>program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5" name="直線單箭頭接點 4"/>
          <p:cNvCxnSpPr>
            <a:stCxn id="3" idx="2"/>
          </p:cNvCxnSpPr>
          <p:nvPr/>
        </p:nvCxnSpPr>
        <p:spPr>
          <a:xfrm>
            <a:off x="4609409" y="1895302"/>
            <a:ext cx="4155" cy="7232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3649289" y="2651761"/>
            <a:ext cx="1920240" cy="1255222"/>
          </a:xfrm>
          <a:prstGeom prst="rect">
            <a:avLst/>
          </a:prstGeom>
          <a:solidFill>
            <a:srgbClr val="7030A0"/>
          </a:solidFill>
          <a:ln w="57150">
            <a:solidFill>
              <a:srgbClr val="FF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err="1" smtClean="0">
                <a:latin typeface="Times New Roman" panose="02020603050405020304" pitchFamily="18" charset="0"/>
              </a:rPr>
              <a:t>InPut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8" name="直線單箭頭接點 7"/>
          <p:cNvCxnSpPr/>
          <p:nvPr/>
        </p:nvCxnSpPr>
        <p:spPr>
          <a:xfrm>
            <a:off x="4609409" y="3940236"/>
            <a:ext cx="4155" cy="7232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610987" y="4696695"/>
            <a:ext cx="7996843" cy="1255222"/>
          </a:xfrm>
          <a:prstGeom prst="rect">
            <a:avLst/>
          </a:prstGeom>
          <a:solidFill>
            <a:srgbClr val="FFC000"/>
          </a:solidFill>
          <a:ln w="57150"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600" dirty="0" smtClean="0">
                <a:latin typeface="Times New Roman" panose="02020603050405020304" pitchFamily="18" charset="0"/>
              </a:rPr>
              <a:t>你可以把 </a:t>
            </a:r>
            <a:r>
              <a:rPr lang="en-US" altLang="zh-TW" sz="3600" dirty="0" smtClean="0">
                <a:latin typeface="Times New Roman" panose="02020603050405020304" pitchFamily="18" charset="0"/>
              </a:rPr>
              <a:t>flag </a:t>
            </a:r>
            <a:r>
              <a:rPr lang="zh-TW" altLang="en-US" sz="3600" dirty="0" smtClean="0">
                <a:latin typeface="Times New Roman" panose="02020603050405020304" pitchFamily="18" charset="0"/>
              </a:rPr>
              <a:t>想成是駭客想做到的事情</a:t>
            </a:r>
          </a:p>
        </p:txBody>
      </p:sp>
      <p:cxnSp>
        <p:nvCxnSpPr>
          <p:cNvPr id="7" name="直線單箭頭接點 6"/>
          <p:cNvCxnSpPr/>
          <p:nvPr/>
        </p:nvCxnSpPr>
        <p:spPr>
          <a:xfrm>
            <a:off x="2211185" y="4228981"/>
            <a:ext cx="393448" cy="45108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/>
          <p:cNvSpPr txBox="1"/>
          <p:nvPr/>
        </p:nvSpPr>
        <p:spPr>
          <a:xfrm>
            <a:off x="0" y="3705761"/>
            <a:ext cx="22333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/>
              <a:t>由此獲得 </a:t>
            </a:r>
            <a:r>
              <a:rPr lang="en-US" altLang="zh-TW" sz="2800" dirty="0" smtClean="0"/>
              <a:t>flag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226339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32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3649289" y="640080"/>
            <a:ext cx="1920240" cy="1255222"/>
          </a:xfrm>
          <a:prstGeom prst="rect">
            <a:avLst/>
          </a:prstGeom>
          <a:ln w="57150"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latin typeface="Times New Roman" panose="02020603050405020304" pitchFamily="18" charset="0"/>
              </a:rPr>
              <a:t>program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5" name="直線單箭頭接點 4"/>
          <p:cNvCxnSpPr>
            <a:stCxn id="3" idx="2"/>
          </p:cNvCxnSpPr>
          <p:nvPr/>
        </p:nvCxnSpPr>
        <p:spPr>
          <a:xfrm>
            <a:off x="4609409" y="1895302"/>
            <a:ext cx="4155" cy="7232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3649289" y="2651761"/>
            <a:ext cx="1920240" cy="1255222"/>
          </a:xfrm>
          <a:prstGeom prst="rect">
            <a:avLst/>
          </a:prstGeom>
          <a:solidFill>
            <a:srgbClr val="7030A0"/>
          </a:solidFill>
          <a:ln w="57150">
            <a:solidFill>
              <a:srgbClr val="FF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err="1" smtClean="0">
                <a:latin typeface="Times New Roman" panose="02020603050405020304" pitchFamily="18" charset="0"/>
              </a:rPr>
              <a:t>InPut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8" name="直線單箭頭接點 7"/>
          <p:cNvCxnSpPr/>
          <p:nvPr/>
        </p:nvCxnSpPr>
        <p:spPr>
          <a:xfrm>
            <a:off x="4609409" y="3940236"/>
            <a:ext cx="4155" cy="7232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649289" y="4696695"/>
            <a:ext cx="1920240" cy="1255222"/>
          </a:xfrm>
          <a:prstGeom prst="rect">
            <a:avLst/>
          </a:prstGeom>
          <a:solidFill>
            <a:srgbClr val="FFC000"/>
          </a:solidFill>
          <a:ln w="57150"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err="1" smtClean="0">
                <a:latin typeface="Times New Roman" panose="02020603050405020304" pitchFamily="18" charset="0"/>
              </a:rPr>
              <a:t>OutPut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10" name="直線單箭頭接點 9"/>
          <p:cNvCxnSpPr/>
          <p:nvPr/>
        </p:nvCxnSpPr>
        <p:spPr>
          <a:xfrm>
            <a:off x="2227811" y="2552008"/>
            <a:ext cx="1421478" cy="80218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/>
          <p:cNvSpPr txBox="1"/>
          <p:nvPr/>
        </p:nvSpPr>
        <p:spPr>
          <a:xfrm>
            <a:off x="457212" y="2095288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/>
              <a:t>可控位置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69553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33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556955" y="781397"/>
            <a:ext cx="1920240" cy="1255222"/>
          </a:xfrm>
          <a:prstGeom prst="rect">
            <a:avLst/>
          </a:prstGeom>
          <a:ln w="57150"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latin typeface="Times New Roman" panose="02020603050405020304" pitchFamily="18" charset="0"/>
              </a:rPr>
              <a:t>program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5" name="直線單箭頭接點 4"/>
          <p:cNvCxnSpPr>
            <a:stCxn id="3" idx="2"/>
          </p:cNvCxnSpPr>
          <p:nvPr/>
        </p:nvCxnSpPr>
        <p:spPr>
          <a:xfrm>
            <a:off x="1517075" y="2036619"/>
            <a:ext cx="4155" cy="7232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556955" y="2793078"/>
            <a:ext cx="1920240" cy="1255222"/>
          </a:xfrm>
          <a:prstGeom prst="rect">
            <a:avLst/>
          </a:prstGeom>
          <a:solidFill>
            <a:srgbClr val="7030A0"/>
          </a:solidFill>
          <a:ln w="57150">
            <a:solidFill>
              <a:srgbClr val="FF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err="1" smtClean="0">
                <a:latin typeface="Times New Roman" panose="02020603050405020304" pitchFamily="18" charset="0"/>
              </a:rPr>
              <a:t>InPut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8" name="直線單箭頭接點 7"/>
          <p:cNvCxnSpPr/>
          <p:nvPr/>
        </p:nvCxnSpPr>
        <p:spPr>
          <a:xfrm>
            <a:off x="1517075" y="4081553"/>
            <a:ext cx="4155" cy="7232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556955" y="4838012"/>
            <a:ext cx="1920240" cy="1255222"/>
          </a:xfrm>
          <a:prstGeom prst="rect">
            <a:avLst/>
          </a:prstGeom>
          <a:solidFill>
            <a:srgbClr val="FFC000"/>
          </a:solidFill>
          <a:ln w="57150"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err="1" smtClean="0">
                <a:latin typeface="Times New Roman" panose="02020603050405020304" pitchFamily="18" charset="0"/>
              </a:rPr>
              <a:t>OutPut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10" name="直線單箭頭接點 9"/>
          <p:cNvCxnSpPr/>
          <p:nvPr/>
        </p:nvCxnSpPr>
        <p:spPr>
          <a:xfrm flipH="1">
            <a:off x="2493825" y="2751995"/>
            <a:ext cx="943490" cy="72272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/>
          <p:cNvSpPr txBox="1"/>
          <p:nvPr/>
        </p:nvSpPr>
        <p:spPr>
          <a:xfrm>
            <a:off x="3358343" y="1712904"/>
            <a:ext cx="557075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/>
              <a:t>駭客積極研究，</a:t>
            </a:r>
            <a:endParaRPr lang="en-US" altLang="zh-TW" sz="2800" dirty="0" smtClean="0"/>
          </a:p>
          <a:p>
            <a:r>
              <a:rPr lang="zh-TW" altLang="en-US" sz="2800" dirty="0"/>
              <a:t>究竟</a:t>
            </a:r>
            <a:r>
              <a:rPr lang="zh-TW" altLang="en-US" sz="2800" dirty="0" smtClean="0"/>
              <a:t>輸入了什麼能讓</a:t>
            </a:r>
            <a:r>
              <a:rPr lang="zh-TW" altLang="en-US" sz="2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這隻程式異常</a:t>
            </a:r>
            <a:endParaRPr lang="zh-TW" altLang="en-US" sz="2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34965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34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556955" y="781397"/>
            <a:ext cx="1920240" cy="1255222"/>
          </a:xfrm>
          <a:prstGeom prst="rect">
            <a:avLst/>
          </a:prstGeom>
          <a:ln w="57150"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latin typeface="Times New Roman" panose="02020603050405020304" pitchFamily="18" charset="0"/>
              </a:rPr>
              <a:t>program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5" name="直線單箭頭接點 4"/>
          <p:cNvCxnSpPr>
            <a:stCxn id="3" idx="2"/>
          </p:cNvCxnSpPr>
          <p:nvPr/>
        </p:nvCxnSpPr>
        <p:spPr>
          <a:xfrm>
            <a:off x="1517075" y="2036619"/>
            <a:ext cx="4155" cy="7232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556955" y="2793078"/>
            <a:ext cx="1920240" cy="1255222"/>
          </a:xfrm>
          <a:prstGeom prst="rect">
            <a:avLst/>
          </a:prstGeom>
          <a:solidFill>
            <a:srgbClr val="7030A0"/>
          </a:solidFill>
          <a:ln w="57150">
            <a:solidFill>
              <a:srgbClr val="FF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err="1" smtClean="0">
                <a:latin typeface="Times New Roman" panose="02020603050405020304" pitchFamily="18" charset="0"/>
              </a:rPr>
              <a:t>InPut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8" name="直線單箭頭接點 7"/>
          <p:cNvCxnSpPr/>
          <p:nvPr/>
        </p:nvCxnSpPr>
        <p:spPr>
          <a:xfrm>
            <a:off x="1517075" y="4081553"/>
            <a:ext cx="4155" cy="7232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556955" y="4838012"/>
            <a:ext cx="1920240" cy="1255222"/>
          </a:xfrm>
          <a:prstGeom prst="rect">
            <a:avLst/>
          </a:prstGeom>
          <a:solidFill>
            <a:srgbClr val="FFC000"/>
          </a:solidFill>
          <a:ln w="57150"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err="1" smtClean="0">
                <a:latin typeface="Times New Roman" panose="02020603050405020304" pitchFamily="18" charset="0"/>
              </a:rPr>
              <a:t>OutPut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10" name="直線單箭頭接點 9"/>
          <p:cNvCxnSpPr/>
          <p:nvPr/>
        </p:nvCxnSpPr>
        <p:spPr>
          <a:xfrm flipH="1">
            <a:off x="2493825" y="2751995"/>
            <a:ext cx="943490" cy="72272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/>
          <p:cNvSpPr txBox="1"/>
          <p:nvPr/>
        </p:nvSpPr>
        <p:spPr>
          <a:xfrm>
            <a:off x="3358343" y="1712904"/>
            <a:ext cx="557075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/>
              <a:t>駭客積極研究，</a:t>
            </a:r>
            <a:endParaRPr lang="en-US" altLang="zh-TW" sz="2800" dirty="0" smtClean="0"/>
          </a:p>
          <a:p>
            <a:r>
              <a:rPr lang="zh-TW" altLang="en-US" sz="2800" dirty="0"/>
              <a:t>究竟</a:t>
            </a:r>
            <a:r>
              <a:rPr lang="zh-TW" altLang="en-US" sz="2800" dirty="0" smtClean="0"/>
              <a:t>輸入了什麼能讓</a:t>
            </a:r>
            <a:r>
              <a:rPr lang="zh-TW" altLang="en-US" sz="2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這隻程式異常</a:t>
            </a:r>
            <a:endParaRPr lang="zh-TW" altLang="en-US" sz="2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3931928" y="3203653"/>
            <a:ext cx="41344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異常</a:t>
            </a:r>
            <a:r>
              <a:rPr lang="zh-TW" altLang="en-US" sz="4400" dirty="0" smtClean="0"/>
              <a:t>是指什麼？</a:t>
            </a:r>
            <a:endParaRPr lang="zh-TW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84408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35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556955" y="781397"/>
            <a:ext cx="1920240" cy="1255222"/>
          </a:xfrm>
          <a:prstGeom prst="rect">
            <a:avLst/>
          </a:prstGeom>
          <a:ln w="57150"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latin typeface="Times New Roman" panose="02020603050405020304" pitchFamily="18" charset="0"/>
              </a:rPr>
              <a:t>program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5" name="直線單箭頭接點 4"/>
          <p:cNvCxnSpPr>
            <a:stCxn id="3" idx="2"/>
          </p:cNvCxnSpPr>
          <p:nvPr/>
        </p:nvCxnSpPr>
        <p:spPr>
          <a:xfrm>
            <a:off x="1517075" y="2036619"/>
            <a:ext cx="4155" cy="7232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556955" y="2793078"/>
            <a:ext cx="1920240" cy="1255222"/>
          </a:xfrm>
          <a:prstGeom prst="rect">
            <a:avLst/>
          </a:prstGeom>
          <a:solidFill>
            <a:srgbClr val="7030A0"/>
          </a:solidFill>
          <a:ln w="57150">
            <a:solidFill>
              <a:srgbClr val="FF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err="1" smtClean="0">
                <a:latin typeface="Times New Roman" panose="02020603050405020304" pitchFamily="18" charset="0"/>
              </a:rPr>
              <a:t>InPut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8" name="直線單箭頭接點 7"/>
          <p:cNvCxnSpPr/>
          <p:nvPr/>
        </p:nvCxnSpPr>
        <p:spPr>
          <a:xfrm>
            <a:off x="1517075" y="4081553"/>
            <a:ext cx="4155" cy="7232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556955" y="4838012"/>
            <a:ext cx="1920240" cy="1255222"/>
          </a:xfrm>
          <a:prstGeom prst="rect">
            <a:avLst/>
          </a:prstGeom>
          <a:solidFill>
            <a:srgbClr val="FFC000"/>
          </a:solidFill>
          <a:ln w="57150"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err="1" smtClean="0">
                <a:latin typeface="Times New Roman" panose="02020603050405020304" pitchFamily="18" charset="0"/>
              </a:rPr>
              <a:t>OutPut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10" name="直線單箭頭接點 9"/>
          <p:cNvCxnSpPr/>
          <p:nvPr/>
        </p:nvCxnSpPr>
        <p:spPr>
          <a:xfrm flipH="1">
            <a:off x="2493825" y="2751995"/>
            <a:ext cx="943490" cy="72272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/>
          <p:cNvSpPr txBox="1"/>
          <p:nvPr/>
        </p:nvSpPr>
        <p:spPr>
          <a:xfrm>
            <a:off x="3358343" y="1712904"/>
            <a:ext cx="557075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/>
              <a:t>駭客積極研究，</a:t>
            </a:r>
            <a:endParaRPr lang="en-US" altLang="zh-TW" sz="2800" dirty="0" smtClean="0"/>
          </a:p>
          <a:p>
            <a:r>
              <a:rPr lang="zh-TW" altLang="en-US" sz="2800" dirty="0"/>
              <a:t>究竟</a:t>
            </a:r>
            <a:r>
              <a:rPr lang="zh-TW" altLang="en-US" sz="2800" dirty="0" smtClean="0"/>
              <a:t>輸入了什麼能讓</a:t>
            </a:r>
            <a:r>
              <a:rPr lang="zh-TW" altLang="en-US" sz="2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這隻程式異常</a:t>
            </a:r>
            <a:endParaRPr lang="zh-TW" altLang="en-US" sz="2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3931928" y="3203653"/>
            <a:ext cx="41344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異常</a:t>
            </a:r>
            <a:r>
              <a:rPr lang="zh-TW" altLang="en-US" sz="4400" dirty="0" smtClean="0"/>
              <a:t>是指什麼？</a:t>
            </a:r>
            <a:endParaRPr lang="zh-TW" altLang="en-US" sz="4400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2691494" y="4443156"/>
            <a:ext cx="62376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/>
              <a:t>能讓這隻程式輸出</a:t>
            </a:r>
            <a:r>
              <a:rPr lang="zh-TW" altLang="en-US" sz="36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非預期</a:t>
            </a:r>
            <a:r>
              <a:rPr lang="zh-TW" altLang="en-US" sz="2800" dirty="0" smtClean="0"/>
              <a:t>結果的東西</a:t>
            </a:r>
            <a:endParaRPr lang="zh-TW" altLang="en-US" sz="2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矩形 3"/>
          <p:cNvSpPr/>
          <p:nvPr/>
        </p:nvSpPr>
        <p:spPr>
          <a:xfrm>
            <a:off x="3814503" y="5391598"/>
            <a:ext cx="52868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dirty="0" smtClean="0"/>
              <a:t>例如：Segmentation Fault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80545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36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556955" y="781397"/>
            <a:ext cx="1920240" cy="1255222"/>
          </a:xfrm>
          <a:prstGeom prst="rect">
            <a:avLst/>
          </a:prstGeom>
          <a:ln w="57150"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latin typeface="Times New Roman" panose="02020603050405020304" pitchFamily="18" charset="0"/>
              </a:rPr>
              <a:t>program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5" name="直線單箭頭接點 4"/>
          <p:cNvCxnSpPr>
            <a:stCxn id="3" idx="2"/>
          </p:cNvCxnSpPr>
          <p:nvPr/>
        </p:nvCxnSpPr>
        <p:spPr>
          <a:xfrm>
            <a:off x="1517075" y="2036619"/>
            <a:ext cx="4155" cy="7232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556955" y="2793078"/>
            <a:ext cx="1920240" cy="1255222"/>
          </a:xfrm>
          <a:prstGeom prst="rect">
            <a:avLst/>
          </a:prstGeom>
          <a:solidFill>
            <a:srgbClr val="7030A0"/>
          </a:solidFill>
          <a:ln w="57150">
            <a:solidFill>
              <a:srgbClr val="FF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err="1" smtClean="0">
                <a:latin typeface="Times New Roman" panose="02020603050405020304" pitchFamily="18" charset="0"/>
              </a:rPr>
              <a:t>InPut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8" name="直線單箭頭接點 7"/>
          <p:cNvCxnSpPr/>
          <p:nvPr/>
        </p:nvCxnSpPr>
        <p:spPr>
          <a:xfrm>
            <a:off x="1517075" y="4081553"/>
            <a:ext cx="4155" cy="7232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556955" y="4838012"/>
            <a:ext cx="1920240" cy="1255222"/>
          </a:xfrm>
          <a:prstGeom prst="rect">
            <a:avLst/>
          </a:prstGeom>
          <a:solidFill>
            <a:srgbClr val="FFC000"/>
          </a:solidFill>
          <a:ln w="57150"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err="1" smtClean="0">
                <a:latin typeface="Times New Roman" panose="02020603050405020304" pitchFamily="18" charset="0"/>
              </a:rPr>
              <a:t>OutPut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10" name="直線單箭頭接點 9"/>
          <p:cNvCxnSpPr/>
          <p:nvPr/>
        </p:nvCxnSpPr>
        <p:spPr>
          <a:xfrm flipH="1">
            <a:off x="2493825" y="2751995"/>
            <a:ext cx="943490" cy="72272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/>
          <p:cNvSpPr txBox="1"/>
          <p:nvPr/>
        </p:nvSpPr>
        <p:spPr>
          <a:xfrm>
            <a:off x="3358343" y="1712904"/>
            <a:ext cx="557075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/>
              <a:t>駭客積極研究，</a:t>
            </a:r>
            <a:endParaRPr lang="en-US" altLang="zh-TW" sz="2800" dirty="0" smtClean="0"/>
          </a:p>
          <a:p>
            <a:r>
              <a:rPr lang="zh-TW" altLang="en-US" sz="2800" dirty="0"/>
              <a:t>究竟</a:t>
            </a:r>
            <a:r>
              <a:rPr lang="zh-TW" altLang="en-US" sz="2800" dirty="0" smtClean="0"/>
              <a:t>輸入了什麼能讓</a:t>
            </a:r>
            <a:r>
              <a:rPr lang="zh-TW" altLang="en-US" sz="2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這隻程式異常</a:t>
            </a:r>
            <a:endParaRPr lang="zh-TW" altLang="en-US" sz="2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3931928" y="3203653"/>
            <a:ext cx="41344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異常</a:t>
            </a:r>
            <a:r>
              <a:rPr lang="zh-TW" altLang="en-US" sz="4400" dirty="0" smtClean="0"/>
              <a:t>是指什麼？</a:t>
            </a:r>
            <a:endParaRPr lang="zh-TW" altLang="en-US" sz="4400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2691494" y="4443156"/>
            <a:ext cx="62376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/>
              <a:t>能讓這隻程式輸出</a:t>
            </a:r>
            <a:r>
              <a:rPr lang="zh-TW" alt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非預期</a:t>
            </a:r>
            <a:r>
              <a:rPr lang="zh-TW" altLang="en-US" sz="2800" dirty="0" smtClean="0"/>
              <a:t>結果的東西</a:t>
            </a:r>
            <a:endParaRPr lang="zh-TW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向上箭號 3"/>
          <p:cNvSpPr/>
          <p:nvPr/>
        </p:nvSpPr>
        <p:spPr>
          <a:xfrm>
            <a:off x="7373389" y="1322205"/>
            <a:ext cx="897775" cy="781397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/>
          <p:cNvSpPr txBox="1"/>
          <p:nvPr/>
        </p:nvSpPr>
        <p:spPr>
          <a:xfrm>
            <a:off x="802180" y="453268"/>
            <a:ext cx="84369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由此觸發</a:t>
            </a:r>
            <a:r>
              <a:rPr lang="en-US" altLang="zh-TW" sz="4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zh-TW" altLang="en-US" sz="4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執行</a:t>
            </a:r>
            <a:r>
              <a:rPr lang="en-US" altLang="zh-TW" sz="4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r>
              <a:rPr lang="zh-TW" altLang="en-US" sz="4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駭客想執行的行為</a:t>
            </a:r>
            <a:endParaRPr lang="zh-TW" altLang="en-US" sz="44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7475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37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1180409" y="656705"/>
            <a:ext cx="1920240" cy="1255222"/>
          </a:xfrm>
          <a:prstGeom prst="rect">
            <a:avLst/>
          </a:prstGeom>
          <a:ln w="57150"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latin typeface="Times New Roman" panose="02020603050405020304" pitchFamily="18" charset="0"/>
              </a:rPr>
              <a:t>program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5" name="直線單箭頭接點 4"/>
          <p:cNvCxnSpPr>
            <a:stCxn id="3" idx="2"/>
          </p:cNvCxnSpPr>
          <p:nvPr/>
        </p:nvCxnSpPr>
        <p:spPr>
          <a:xfrm>
            <a:off x="2140529" y="1911927"/>
            <a:ext cx="4155" cy="7232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1180409" y="2668386"/>
            <a:ext cx="1920240" cy="1255222"/>
          </a:xfrm>
          <a:prstGeom prst="rect">
            <a:avLst/>
          </a:prstGeom>
          <a:solidFill>
            <a:srgbClr val="7030A0"/>
          </a:solidFill>
          <a:ln w="57150">
            <a:solidFill>
              <a:srgbClr val="FF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err="1" smtClean="0">
                <a:latin typeface="Times New Roman" panose="02020603050405020304" pitchFamily="18" charset="0"/>
              </a:rPr>
              <a:t>InPut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8" name="直線單箭頭接點 7"/>
          <p:cNvCxnSpPr/>
          <p:nvPr/>
        </p:nvCxnSpPr>
        <p:spPr>
          <a:xfrm>
            <a:off x="2140529" y="3956861"/>
            <a:ext cx="4155" cy="7232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180409" y="4713320"/>
            <a:ext cx="1920240" cy="1255222"/>
          </a:xfrm>
          <a:prstGeom prst="rect">
            <a:avLst/>
          </a:prstGeom>
          <a:solidFill>
            <a:srgbClr val="FFC000"/>
          </a:solidFill>
          <a:ln w="57150"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latin typeface="Times New Roman" panose="02020603050405020304" pitchFamily="18" charset="0"/>
              </a:rPr>
              <a:t>?????????????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10" name="直線單箭頭接點 9"/>
          <p:cNvCxnSpPr/>
          <p:nvPr/>
        </p:nvCxnSpPr>
        <p:spPr>
          <a:xfrm flipH="1">
            <a:off x="3183781" y="2635133"/>
            <a:ext cx="943490" cy="72272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字方塊 3"/>
          <p:cNvSpPr txBox="1"/>
          <p:nvPr/>
        </p:nvSpPr>
        <p:spPr>
          <a:xfrm>
            <a:off x="4258053" y="2235023"/>
            <a:ext cx="43997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err="1" smtClean="0"/>
              <a:t>ggggggggggggggggggggggggg</a:t>
            </a:r>
            <a:r>
              <a:rPr lang="en-US" altLang="zh-TW" sz="2000" dirty="0" smtClean="0"/>
              <a:t> * 1000000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796091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38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1180409" y="656705"/>
            <a:ext cx="1920240" cy="1255222"/>
          </a:xfrm>
          <a:prstGeom prst="rect">
            <a:avLst/>
          </a:prstGeom>
          <a:ln w="57150"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latin typeface="Times New Roman" panose="02020603050405020304" pitchFamily="18" charset="0"/>
              </a:rPr>
              <a:t>program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5" name="直線單箭頭接點 4"/>
          <p:cNvCxnSpPr>
            <a:stCxn id="3" idx="2"/>
          </p:cNvCxnSpPr>
          <p:nvPr/>
        </p:nvCxnSpPr>
        <p:spPr>
          <a:xfrm>
            <a:off x="2140529" y="1911927"/>
            <a:ext cx="4155" cy="7232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1180409" y="2668386"/>
            <a:ext cx="1920240" cy="1255222"/>
          </a:xfrm>
          <a:prstGeom prst="rect">
            <a:avLst/>
          </a:prstGeom>
          <a:solidFill>
            <a:srgbClr val="7030A0"/>
          </a:solidFill>
          <a:ln w="57150">
            <a:solidFill>
              <a:srgbClr val="FF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err="1" smtClean="0">
                <a:latin typeface="Times New Roman" panose="02020603050405020304" pitchFamily="18" charset="0"/>
              </a:rPr>
              <a:t>InPut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8" name="直線單箭頭接點 7"/>
          <p:cNvCxnSpPr/>
          <p:nvPr/>
        </p:nvCxnSpPr>
        <p:spPr>
          <a:xfrm>
            <a:off x="2140529" y="3956861"/>
            <a:ext cx="4155" cy="72320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180409" y="4713320"/>
            <a:ext cx="1920240" cy="1255222"/>
          </a:xfrm>
          <a:prstGeom prst="rect">
            <a:avLst/>
          </a:prstGeom>
          <a:solidFill>
            <a:srgbClr val="FFC000"/>
          </a:solidFill>
          <a:ln w="57150"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latin typeface="Times New Roman" panose="02020603050405020304" pitchFamily="18" charset="0"/>
              </a:rPr>
              <a:t>?????????????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  <p:cxnSp>
        <p:nvCxnSpPr>
          <p:cNvPr id="10" name="直線單箭頭接點 9"/>
          <p:cNvCxnSpPr/>
          <p:nvPr/>
        </p:nvCxnSpPr>
        <p:spPr>
          <a:xfrm flipH="1">
            <a:off x="3183781" y="2635133"/>
            <a:ext cx="943490" cy="72272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字方塊 3"/>
          <p:cNvSpPr txBox="1"/>
          <p:nvPr/>
        </p:nvSpPr>
        <p:spPr>
          <a:xfrm>
            <a:off x="4366189" y="1636236"/>
            <a:ext cx="43206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 smtClean="0"/>
              <a:t>?????????????????????????????????????</a:t>
            </a:r>
            <a:endParaRPr lang="zh-TW" altLang="en-US" sz="2800" dirty="0"/>
          </a:p>
        </p:txBody>
      </p:sp>
      <p:cxnSp>
        <p:nvCxnSpPr>
          <p:cNvPr id="13" name="直線單箭頭接點 12"/>
          <p:cNvCxnSpPr>
            <a:endCxn id="14" idx="1"/>
          </p:cNvCxnSpPr>
          <p:nvPr/>
        </p:nvCxnSpPr>
        <p:spPr>
          <a:xfrm>
            <a:off x="2173778" y="4222865"/>
            <a:ext cx="3392632" cy="8104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5566410" y="4405749"/>
            <a:ext cx="1920240" cy="1255222"/>
          </a:xfrm>
          <a:prstGeom prst="rect">
            <a:avLst/>
          </a:prstGeom>
          <a:solidFill>
            <a:srgbClr val="C00000"/>
          </a:solidFill>
          <a:ln w="57150">
            <a:solidFill>
              <a:srgbClr val="FF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latin typeface="Times New Roman" panose="02020603050405020304" pitchFamily="18" charset="0"/>
              </a:rPr>
              <a:t>???????????????</a:t>
            </a:r>
            <a:endParaRPr lang="zh-TW" altLang="en-US" sz="3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469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39</a:t>
            </a:fld>
            <a:endParaRPr lang="zh-TW" altLang="en-US"/>
          </a:p>
        </p:txBody>
      </p:sp>
      <p:sp>
        <p:nvSpPr>
          <p:cNvPr id="5" name="圓角矩形 4"/>
          <p:cNvSpPr/>
          <p:nvPr/>
        </p:nvSpPr>
        <p:spPr>
          <a:xfrm>
            <a:off x="0" y="4372495"/>
            <a:ext cx="9144000" cy="1562792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5400" dirty="0" smtClean="0"/>
              <a:t>How to PWN</a:t>
            </a:r>
            <a:r>
              <a:rPr lang="zh-TW" altLang="en-US" sz="5400" dirty="0" smtClean="0"/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2429305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4</a:t>
            </a:fld>
            <a:endParaRPr lang="zh-TW" altLang="en-US"/>
          </a:p>
        </p:txBody>
      </p:sp>
      <p:sp>
        <p:nvSpPr>
          <p:cNvPr id="5" name="圓角矩形 4"/>
          <p:cNvSpPr/>
          <p:nvPr/>
        </p:nvSpPr>
        <p:spPr>
          <a:xfrm>
            <a:off x="0" y="4372495"/>
            <a:ext cx="9144000" cy="1562792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5400" dirty="0"/>
              <a:t>程式漏洞資料庫</a:t>
            </a:r>
          </a:p>
        </p:txBody>
      </p:sp>
    </p:spTree>
    <p:extLst>
      <p:ext uri="{BB962C8B-B14F-4D97-AF65-F5344CB8AC3E}">
        <p14:creationId xmlns:p14="http://schemas.microsoft.com/office/powerpoint/2010/main" val="1848607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40</a:t>
            </a:fld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386522" y="2169623"/>
            <a:ext cx="6587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 smtClean="0"/>
              <a:t>1.</a:t>
            </a:r>
            <a:r>
              <a:rPr lang="zh-TW" altLang="en-US" sz="3600" dirty="0" smtClean="0"/>
              <a:t> 看原始碼、組合語言</a:t>
            </a:r>
            <a:r>
              <a:rPr lang="en-US" altLang="zh-TW" sz="3600" dirty="0" smtClean="0"/>
              <a:t>…</a:t>
            </a:r>
            <a:r>
              <a:rPr lang="zh-TW" altLang="en-US" sz="3600" dirty="0" smtClean="0"/>
              <a:t> </a:t>
            </a:r>
            <a:r>
              <a:rPr lang="en-US" altLang="zh-TW" sz="3600" dirty="0" smtClean="0"/>
              <a:t>…</a:t>
            </a:r>
            <a:r>
              <a:rPr lang="zh-TW" altLang="en-US" sz="3600" dirty="0" smtClean="0"/>
              <a:t> </a:t>
            </a:r>
            <a:endParaRPr lang="zh-TW" altLang="en-US" sz="3600" dirty="0"/>
          </a:p>
        </p:txBody>
      </p:sp>
      <p:sp>
        <p:nvSpPr>
          <p:cNvPr id="6" name="矩形 5"/>
          <p:cNvSpPr/>
          <p:nvPr/>
        </p:nvSpPr>
        <p:spPr>
          <a:xfrm>
            <a:off x="386522" y="725578"/>
            <a:ext cx="401539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800" dirty="0" smtClean="0"/>
              <a:t>How to PWN</a:t>
            </a:r>
            <a:r>
              <a:rPr lang="zh-TW" altLang="en-US" sz="4800" dirty="0" smtClean="0"/>
              <a:t>？</a:t>
            </a:r>
            <a:endParaRPr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1719834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41</a:t>
            </a:fld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386522" y="2169623"/>
            <a:ext cx="6587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 smtClean="0"/>
              <a:t>1.</a:t>
            </a:r>
            <a:r>
              <a:rPr lang="zh-TW" altLang="en-US" sz="3600" dirty="0" smtClean="0"/>
              <a:t> 看原始碼、組合語言</a:t>
            </a:r>
            <a:r>
              <a:rPr lang="en-US" altLang="zh-TW" sz="3600" dirty="0" smtClean="0"/>
              <a:t>…</a:t>
            </a:r>
            <a:r>
              <a:rPr lang="zh-TW" altLang="en-US" sz="3600" dirty="0" smtClean="0"/>
              <a:t> </a:t>
            </a:r>
            <a:r>
              <a:rPr lang="en-US" altLang="zh-TW" sz="3600" dirty="0" smtClean="0"/>
              <a:t>…</a:t>
            </a:r>
            <a:r>
              <a:rPr lang="zh-TW" altLang="en-US" sz="3600" dirty="0" smtClean="0"/>
              <a:t> </a:t>
            </a:r>
            <a:endParaRPr lang="zh-TW" altLang="en-US" sz="3600" dirty="0"/>
          </a:p>
        </p:txBody>
      </p:sp>
      <p:sp>
        <p:nvSpPr>
          <p:cNvPr id="6" name="矩形 5"/>
          <p:cNvSpPr/>
          <p:nvPr/>
        </p:nvSpPr>
        <p:spPr>
          <a:xfrm>
            <a:off x="386522" y="725578"/>
            <a:ext cx="401539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800" dirty="0" smtClean="0"/>
              <a:t>How to PWN</a:t>
            </a:r>
            <a:r>
              <a:rPr lang="zh-TW" altLang="en-US" sz="4800" dirty="0" smtClean="0"/>
              <a:t>？</a:t>
            </a:r>
            <a:endParaRPr lang="zh-TW" altLang="en-US" sz="48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386522" y="3105836"/>
            <a:ext cx="6587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 smtClean="0"/>
              <a:t>2.</a:t>
            </a:r>
            <a:r>
              <a:rPr lang="zh-TW" altLang="en-US" sz="3600" dirty="0" smtClean="0"/>
              <a:t> </a:t>
            </a:r>
            <a:r>
              <a:rPr lang="en-US" altLang="zh-TW" sz="3600" dirty="0" smtClean="0"/>
              <a:t>Fuzz </a:t>
            </a:r>
            <a:r>
              <a:rPr lang="zh-TW" altLang="en-US" sz="3600" dirty="0" smtClean="0"/>
              <a:t>模糊測試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12059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42</a:t>
            </a:fld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386522" y="2169623"/>
            <a:ext cx="6587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 smtClean="0"/>
              <a:t>1.</a:t>
            </a:r>
            <a:r>
              <a:rPr lang="zh-TW" altLang="en-US" sz="3600" dirty="0" smtClean="0"/>
              <a:t> 看原始碼、組合語言</a:t>
            </a:r>
            <a:r>
              <a:rPr lang="en-US" altLang="zh-TW" sz="3600" dirty="0" smtClean="0"/>
              <a:t>…</a:t>
            </a:r>
            <a:r>
              <a:rPr lang="zh-TW" altLang="en-US" sz="3600" dirty="0" smtClean="0"/>
              <a:t> </a:t>
            </a:r>
            <a:r>
              <a:rPr lang="en-US" altLang="zh-TW" sz="3600" dirty="0" smtClean="0"/>
              <a:t>…</a:t>
            </a:r>
            <a:r>
              <a:rPr lang="zh-TW" altLang="en-US" sz="3600" dirty="0" smtClean="0"/>
              <a:t> </a:t>
            </a:r>
            <a:endParaRPr lang="zh-TW" altLang="en-US" sz="3600" dirty="0"/>
          </a:p>
        </p:txBody>
      </p:sp>
      <p:sp>
        <p:nvSpPr>
          <p:cNvPr id="6" name="矩形 5"/>
          <p:cNvSpPr/>
          <p:nvPr/>
        </p:nvSpPr>
        <p:spPr>
          <a:xfrm>
            <a:off x="386522" y="725578"/>
            <a:ext cx="401539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800" dirty="0" smtClean="0"/>
              <a:t>How to PWN</a:t>
            </a:r>
            <a:r>
              <a:rPr lang="zh-TW" altLang="en-US" sz="4800" dirty="0" smtClean="0"/>
              <a:t>？</a:t>
            </a:r>
            <a:endParaRPr lang="zh-TW" altLang="en-US" sz="48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386522" y="3105836"/>
            <a:ext cx="65878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 smtClean="0"/>
              <a:t>2.</a:t>
            </a:r>
            <a:r>
              <a:rPr lang="zh-TW" altLang="en-US" sz="3600" dirty="0" smtClean="0"/>
              <a:t> </a:t>
            </a:r>
            <a:r>
              <a:rPr lang="en-US" altLang="zh-TW" sz="3600" dirty="0" smtClean="0"/>
              <a:t>Fuzz </a:t>
            </a:r>
            <a:r>
              <a:rPr lang="zh-TW" altLang="en-US" sz="3600" dirty="0" smtClean="0"/>
              <a:t>模糊測試</a:t>
            </a:r>
            <a:endParaRPr lang="en-US" altLang="zh-TW" sz="3600" dirty="0" smtClean="0"/>
          </a:p>
          <a:p>
            <a:r>
              <a:rPr lang="en-US" altLang="zh-TW" sz="3600" dirty="0"/>
              <a:t>	</a:t>
            </a:r>
            <a:r>
              <a:rPr lang="en-US" altLang="zh-TW" sz="3600" dirty="0" smtClean="0"/>
              <a:t>(</a:t>
            </a:r>
            <a:r>
              <a:rPr lang="zh-TW" altLang="en-US" sz="3600" dirty="0" smtClean="0"/>
              <a:t>隨機產生</a:t>
            </a:r>
            <a:r>
              <a:rPr lang="zh-TW" altLang="en-US" sz="3600" dirty="0"/>
              <a:t>，隨機</a:t>
            </a:r>
            <a:r>
              <a:rPr lang="zh-TW" altLang="en-US" sz="3600" dirty="0" smtClean="0"/>
              <a:t>輸入</a:t>
            </a:r>
            <a:r>
              <a:rPr lang="en-US" altLang="zh-TW" sz="3600" dirty="0" smtClean="0"/>
              <a:t>)</a:t>
            </a:r>
            <a:endParaRPr lang="zh-TW" altLang="en-US" sz="36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386522" y="4596047"/>
            <a:ext cx="6587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3</a:t>
            </a:r>
            <a:r>
              <a:rPr lang="en-US" altLang="zh-TW" sz="3600" dirty="0" smtClean="0"/>
              <a:t>.</a:t>
            </a:r>
            <a:r>
              <a:rPr lang="zh-TW" altLang="en-US" sz="3600" dirty="0" smtClean="0"/>
              <a:t> 亂戳</a:t>
            </a:r>
            <a:r>
              <a:rPr lang="en-US" altLang="zh-TW" sz="3600" dirty="0" smtClean="0"/>
              <a:t>(X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777392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43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0" y="4372495"/>
            <a:ext cx="9144000" cy="178723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5400" dirty="0" smtClean="0"/>
              <a:t>程式漏洞分析</a:t>
            </a:r>
            <a:r>
              <a:rPr lang="en-US" altLang="zh-TW" sz="5400" dirty="0" smtClean="0"/>
              <a:t>: </a:t>
            </a:r>
          </a:p>
          <a:p>
            <a:pPr algn="ctr"/>
            <a:r>
              <a:rPr lang="zh-TW" altLang="en-US" sz="5400" dirty="0" smtClean="0"/>
              <a:t>動態分析  </a:t>
            </a:r>
            <a:r>
              <a:rPr lang="en-US" altLang="zh-TW" sz="5400" dirty="0" smtClean="0"/>
              <a:t>vs </a:t>
            </a:r>
            <a:r>
              <a:rPr lang="zh-TW" altLang="en-US" sz="5400" dirty="0" smtClean="0"/>
              <a:t>靜態分析</a:t>
            </a:r>
          </a:p>
        </p:txBody>
      </p:sp>
    </p:spTree>
    <p:extLst>
      <p:ext uri="{BB962C8B-B14F-4D97-AF65-F5344CB8AC3E}">
        <p14:creationId xmlns:p14="http://schemas.microsoft.com/office/powerpoint/2010/main" val="180905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44</a:t>
            </a:fld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1130531" y="399011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800" dirty="0" smtClean="0"/>
              <a:t>動態分析</a:t>
            </a:r>
            <a:endParaRPr lang="zh-TW" altLang="en-US" sz="4800" dirty="0"/>
          </a:p>
        </p:txBody>
      </p:sp>
      <p:sp>
        <p:nvSpPr>
          <p:cNvPr id="6" name="文字方塊 5"/>
          <p:cNvSpPr txBox="1"/>
          <p:nvPr/>
        </p:nvSpPr>
        <p:spPr>
          <a:xfrm>
            <a:off x="5259202" y="399011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800" dirty="0"/>
              <a:t>靜態</a:t>
            </a:r>
            <a:r>
              <a:rPr lang="zh-TW" altLang="en-US" sz="4800" dirty="0" smtClean="0"/>
              <a:t>分析</a:t>
            </a:r>
            <a:endParaRPr lang="zh-TW" altLang="en-US" sz="4800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419" y="2193520"/>
            <a:ext cx="6005239" cy="3891395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4189631" y="399011"/>
            <a:ext cx="8126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800" dirty="0" smtClean="0"/>
              <a:t>VS</a:t>
            </a:r>
            <a:endParaRPr lang="zh-TW" altLang="en-US" sz="4800" dirty="0"/>
          </a:p>
        </p:txBody>
      </p:sp>
      <p:sp>
        <p:nvSpPr>
          <p:cNvPr id="9" name="矩形 8"/>
          <p:cNvSpPr/>
          <p:nvPr/>
        </p:nvSpPr>
        <p:spPr>
          <a:xfrm>
            <a:off x="3709559" y="1670300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dirty="0"/>
              <a:t>般若法眼</a:t>
            </a:r>
          </a:p>
        </p:txBody>
      </p:sp>
    </p:spTree>
    <p:extLst>
      <p:ext uri="{BB962C8B-B14F-4D97-AF65-F5344CB8AC3E}">
        <p14:creationId xmlns:p14="http://schemas.microsoft.com/office/powerpoint/2010/main" val="2682072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45</a:t>
            </a:fld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1005840" y="689956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800" dirty="0" smtClean="0"/>
              <a:t>動態分析</a:t>
            </a:r>
            <a:endParaRPr lang="zh-TW" altLang="en-US" sz="4800" dirty="0"/>
          </a:p>
        </p:txBody>
      </p:sp>
      <p:sp>
        <p:nvSpPr>
          <p:cNvPr id="6" name="文字方塊 5"/>
          <p:cNvSpPr txBox="1"/>
          <p:nvPr/>
        </p:nvSpPr>
        <p:spPr>
          <a:xfrm>
            <a:off x="5134511" y="689956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800" dirty="0"/>
              <a:t>靜態</a:t>
            </a:r>
            <a:r>
              <a:rPr lang="zh-TW" altLang="en-US" sz="4800" dirty="0" smtClean="0"/>
              <a:t>分析</a:t>
            </a:r>
            <a:endParaRPr lang="zh-TW" altLang="en-US" sz="4800" dirty="0"/>
          </a:p>
        </p:txBody>
      </p:sp>
      <p:sp>
        <p:nvSpPr>
          <p:cNvPr id="2" name="矩形 1"/>
          <p:cNvSpPr/>
          <p:nvPr/>
        </p:nvSpPr>
        <p:spPr>
          <a:xfrm>
            <a:off x="6457950" y="2953387"/>
            <a:ext cx="13154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/>
              <a:t>radare2</a:t>
            </a:r>
            <a:endParaRPr lang="zh-TW" altLang="en-US" sz="2800" dirty="0"/>
          </a:p>
        </p:txBody>
      </p:sp>
      <p:sp>
        <p:nvSpPr>
          <p:cNvPr id="7" name="矩形 6"/>
          <p:cNvSpPr/>
          <p:nvPr/>
        </p:nvSpPr>
        <p:spPr>
          <a:xfrm>
            <a:off x="785024" y="2307766"/>
            <a:ext cx="13154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/>
              <a:t>radare2</a:t>
            </a:r>
            <a:endParaRPr lang="zh-TW" altLang="en-US" sz="2800" dirty="0"/>
          </a:p>
        </p:txBody>
      </p:sp>
      <p:sp>
        <p:nvSpPr>
          <p:cNvPr id="3" name="矩形 2"/>
          <p:cNvSpPr/>
          <p:nvPr/>
        </p:nvSpPr>
        <p:spPr>
          <a:xfrm>
            <a:off x="2329279" y="1789607"/>
            <a:ext cx="8824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600" dirty="0" err="1"/>
              <a:t>gdb</a:t>
            </a:r>
            <a:endParaRPr lang="zh-TW" altLang="en-US" sz="3600" dirty="0"/>
          </a:p>
        </p:txBody>
      </p:sp>
      <p:sp>
        <p:nvSpPr>
          <p:cNvPr id="8" name="矩形 7"/>
          <p:cNvSpPr/>
          <p:nvPr/>
        </p:nvSpPr>
        <p:spPr>
          <a:xfrm>
            <a:off x="1344748" y="3080322"/>
            <a:ext cx="13957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 smtClean="0"/>
              <a:t>IDA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PRO</a:t>
            </a:r>
            <a:endParaRPr lang="zh-TW" altLang="en-US" sz="2800" dirty="0"/>
          </a:p>
        </p:txBody>
      </p:sp>
      <p:sp>
        <p:nvSpPr>
          <p:cNvPr id="9" name="矩形 8"/>
          <p:cNvSpPr/>
          <p:nvPr/>
        </p:nvSpPr>
        <p:spPr>
          <a:xfrm>
            <a:off x="5379192" y="2175995"/>
            <a:ext cx="13957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 smtClean="0"/>
              <a:t>IDA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PRO</a:t>
            </a:r>
            <a:endParaRPr lang="zh-TW" altLang="en-US" sz="2800" dirty="0"/>
          </a:p>
        </p:txBody>
      </p:sp>
      <p:sp>
        <p:nvSpPr>
          <p:cNvPr id="10" name="矩形 9"/>
          <p:cNvSpPr/>
          <p:nvPr/>
        </p:nvSpPr>
        <p:spPr>
          <a:xfrm>
            <a:off x="5705981" y="3761322"/>
            <a:ext cx="15039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dirty="0" err="1" smtClean="0"/>
              <a:t>objdump</a:t>
            </a:r>
            <a:endParaRPr lang="zh-TW" altLang="en-US" sz="2800" dirty="0"/>
          </a:p>
        </p:txBody>
      </p:sp>
      <p:sp>
        <p:nvSpPr>
          <p:cNvPr id="11" name="矩形 10"/>
          <p:cNvSpPr/>
          <p:nvPr/>
        </p:nvSpPr>
        <p:spPr>
          <a:xfrm>
            <a:off x="5254414" y="3061869"/>
            <a:ext cx="13031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dirty="0" err="1"/>
              <a:t>Ghidra</a:t>
            </a:r>
            <a:endParaRPr lang="zh-TW" altLang="en-US" sz="3200" dirty="0"/>
          </a:p>
        </p:txBody>
      </p:sp>
      <p:sp>
        <p:nvSpPr>
          <p:cNvPr id="12" name="矩形 11"/>
          <p:cNvSpPr/>
          <p:nvPr/>
        </p:nvSpPr>
        <p:spPr>
          <a:xfrm>
            <a:off x="5300517" y="4399220"/>
            <a:ext cx="11574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000" dirty="0"/>
              <a:t>Capstone</a:t>
            </a:r>
            <a:endParaRPr lang="zh-TW" altLang="en-US" sz="2000" dirty="0"/>
          </a:p>
        </p:txBody>
      </p:sp>
      <p:sp>
        <p:nvSpPr>
          <p:cNvPr id="13" name="矩形 12"/>
          <p:cNvSpPr/>
          <p:nvPr/>
        </p:nvSpPr>
        <p:spPr>
          <a:xfrm>
            <a:off x="1442768" y="3915210"/>
            <a:ext cx="9204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err="1"/>
              <a:t>OllyDbg</a:t>
            </a:r>
            <a:endParaRPr lang="zh-TW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2199346" y="4524494"/>
            <a:ext cx="938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err="1"/>
              <a:t>WinDbg</a:t>
            </a:r>
            <a:endParaRPr lang="zh-TW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1032239" y="4893826"/>
            <a:ext cx="8707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x64dbg</a:t>
            </a:r>
            <a:endParaRPr lang="zh-TW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2092581" y="5322766"/>
            <a:ext cx="6479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LLDB</a:t>
            </a:r>
            <a:endParaRPr lang="zh-TW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1032239" y="5872442"/>
            <a:ext cx="9060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….</a:t>
            </a:r>
            <a:r>
              <a:rPr lang="zh-TW" altLang="en-US" dirty="0" smtClean="0"/>
              <a:t> </a:t>
            </a:r>
            <a:r>
              <a:rPr lang="en-US" altLang="zh-TW" dirty="0" smtClean="0"/>
              <a:t>..</a:t>
            </a:r>
            <a:r>
              <a:rPr lang="zh-TW" altLang="en-US" dirty="0" smtClean="0"/>
              <a:t> </a:t>
            </a:r>
            <a:r>
              <a:rPr lang="en-US" altLang="zh-TW" dirty="0" smtClean="0"/>
              <a:t>.</a:t>
            </a:r>
            <a:r>
              <a:rPr lang="zh-TW" altLang="en-US" dirty="0" smtClean="0"/>
              <a:t> </a:t>
            </a:r>
            <a:r>
              <a:rPr lang="en-US" altLang="zh-TW" dirty="0" smtClean="0"/>
              <a:t>…</a:t>
            </a:r>
            <a:endParaRPr lang="zh-TW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5705981" y="5726986"/>
            <a:ext cx="9060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….</a:t>
            </a:r>
            <a:r>
              <a:rPr lang="zh-TW" altLang="en-US" dirty="0" smtClean="0"/>
              <a:t> </a:t>
            </a:r>
            <a:r>
              <a:rPr lang="en-US" altLang="zh-TW" dirty="0" smtClean="0"/>
              <a:t>..</a:t>
            </a:r>
            <a:r>
              <a:rPr lang="zh-TW" altLang="en-US" dirty="0" smtClean="0"/>
              <a:t> </a:t>
            </a:r>
            <a:r>
              <a:rPr lang="en-US" altLang="zh-TW" dirty="0" smtClean="0"/>
              <a:t>.</a:t>
            </a:r>
            <a:r>
              <a:rPr lang="zh-TW" altLang="en-US" dirty="0" smtClean="0"/>
              <a:t> </a:t>
            </a:r>
            <a:r>
              <a:rPr lang="en-US" altLang="zh-TW" dirty="0" smtClean="0"/>
              <a:t>…</a:t>
            </a:r>
            <a:endParaRPr lang="zh-TW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2416548" y="6169581"/>
            <a:ext cx="9060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….</a:t>
            </a:r>
            <a:r>
              <a:rPr lang="zh-TW" altLang="en-US" dirty="0" smtClean="0"/>
              <a:t> </a:t>
            </a:r>
            <a:r>
              <a:rPr lang="en-US" altLang="zh-TW" dirty="0" smtClean="0"/>
              <a:t>..</a:t>
            </a:r>
            <a:r>
              <a:rPr lang="zh-TW" altLang="en-US" dirty="0" smtClean="0"/>
              <a:t> </a:t>
            </a:r>
            <a:r>
              <a:rPr lang="en-US" altLang="zh-TW" dirty="0" smtClean="0"/>
              <a:t>.</a:t>
            </a:r>
            <a:r>
              <a:rPr lang="zh-TW" altLang="en-US" dirty="0" smtClean="0"/>
              <a:t> </a:t>
            </a:r>
            <a:r>
              <a:rPr lang="en-US" altLang="zh-TW" dirty="0" smtClean="0"/>
              <a:t>…</a:t>
            </a:r>
            <a:endParaRPr lang="zh-TW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6157341" y="5230892"/>
            <a:ext cx="9060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….</a:t>
            </a:r>
            <a:r>
              <a:rPr lang="zh-TW" altLang="en-US" dirty="0" smtClean="0"/>
              <a:t> </a:t>
            </a:r>
            <a:r>
              <a:rPr lang="en-US" altLang="zh-TW" dirty="0" smtClean="0"/>
              <a:t>..</a:t>
            </a:r>
            <a:r>
              <a:rPr lang="zh-TW" altLang="en-US" dirty="0" smtClean="0"/>
              <a:t> </a:t>
            </a:r>
            <a:r>
              <a:rPr lang="en-US" altLang="zh-TW" dirty="0" smtClean="0"/>
              <a:t>.</a:t>
            </a:r>
            <a:r>
              <a:rPr lang="zh-TW" altLang="en-US" dirty="0" smtClean="0"/>
              <a:t> </a:t>
            </a:r>
            <a:r>
              <a:rPr lang="en-US" altLang="zh-TW" dirty="0" smtClean="0"/>
              <a:t>…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126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46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0" y="4372495"/>
            <a:ext cx="9144000" cy="178723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5400" dirty="0" smtClean="0"/>
              <a:t>程式漏洞的嚴重性</a:t>
            </a:r>
            <a:r>
              <a:rPr lang="en-US" altLang="zh-TW" sz="5400" dirty="0" smtClean="0"/>
              <a:t>: </a:t>
            </a:r>
          </a:p>
          <a:p>
            <a:pPr algn="ctr"/>
            <a:r>
              <a:rPr lang="en-US" altLang="zh-TW" sz="5400" dirty="0" smtClean="0"/>
              <a:t>PWN</a:t>
            </a:r>
          </a:p>
        </p:txBody>
      </p:sp>
    </p:spTree>
    <p:extLst>
      <p:ext uri="{BB962C8B-B14F-4D97-AF65-F5344CB8AC3E}">
        <p14:creationId xmlns:p14="http://schemas.microsoft.com/office/powerpoint/2010/main" val="3631657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可愛圖片- 奸笑兔兔@ 美食人生的相簿:: 痞客邦PIXNET ::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3754" y="-151317"/>
            <a:ext cx="3269347" cy="3144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easyui tree loader用法_weixin_34419321的博客-CSDN博客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6233" y="1217564"/>
            <a:ext cx="1047404" cy="1047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47</a:t>
            </a:fld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E2EE6D0-D08E-4222-B573-D639AC01C79D}"/>
              </a:ext>
            </a:extLst>
          </p:cNvPr>
          <p:cNvSpPr/>
          <p:nvPr/>
        </p:nvSpPr>
        <p:spPr>
          <a:xfrm>
            <a:off x="5769033" y="2264969"/>
            <a:ext cx="3374967" cy="2122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600" dirty="0"/>
              <a:t>遠端伺服器</a:t>
            </a:r>
            <a:endParaRPr lang="en-US" altLang="zh-TW" sz="3600" dirty="0"/>
          </a:p>
          <a:p>
            <a:pPr algn="ctr"/>
            <a:r>
              <a:rPr lang="zh-TW" altLang="en-US" sz="3600" dirty="0"/>
              <a:t>有一</a:t>
            </a:r>
            <a:r>
              <a:rPr lang="zh-TW" altLang="en-US" sz="3600" dirty="0" smtClean="0"/>
              <a:t>支有漏洞的</a:t>
            </a:r>
            <a:r>
              <a:rPr lang="zh-TW" altLang="en-US" sz="3600" dirty="0"/>
              <a:t>程式在執行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941B060-E70C-4A10-B02D-02547A1F87EB}"/>
              </a:ext>
            </a:extLst>
          </p:cNvPr>
          <p:cNvSpPr/>
          <p:nvPr/>
        </p:nvSpPr>
        <p:spPr>
          <a:xfrm>
            <a:off x="96262" y="379323"/>
            <a:ext cx="5132443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4400" dirty="0" smtClean="0"/>
              <a:t>當你發現</a:t>
            </a:r>
            <a:endParaRPr lang="en-US" altLang="zh-TW" sz="4400" dirty="0" smtClean="0"/>
          </a:p>
          <a:p>
            <a:r>
              <a:rPr lang="zh-TW" altLang="en-US" sz="5400" dirty="0" smtClean="0"/>
              <a:t>遠端有一支</a:t>
            </a:r>
            <a:endParaRPr lang="en-US" altLang="zh-TW" sz="5400" dirty="0" smtClean="0"/>
          </a:p>
          <a:p>
            <a:r>
              <a:rPr lang="zh-TW" altLang="en-US" sz="6000" dirty="0" smtClean="0"/>
              <a:t>有漏洞的程式</a:t>
            </a:r>
            <a:endParaRPr lang="en-US" altLang="zh-TW" sz="6000" dirty="0" smtClean="0"/>
          </a:p>
          <a:p>
            <a:r>
              <a:rPr lang="zh-TW" altLang="en-US" sz="6600" dirty="0" smtClean="0"/>
              <a:t>正在執行</a:t>
            </a:r>
            <a:r>
              <a:rPr lang="en-US" altLang="zh-TW" sz="6600" dirty="0" smtClean="0"/>
              <a:t>!!!</a:t>
            </a:r>
            <a:endParaRPr lang="zh-TW" altLang="en-US" sz="6600" dirty="0" smtClean="0"/>
          </a:p>
        </p:txBody>
      </p:sp>
      <p:pic>
        <p:nvPicPr>
          <p:cNvPr id="17" name="圖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323" y="3224648"/>
            <a:ext cx="4294576" cy="4294576"/>
          </a:xfrm>
          <a:prstGeom prst="rect">
            <a:avLst/>
          </a:prstGeom>
        </p:spPr>
      </p:pic>
      <p:pic>
        <p:nvPicPr>
          <p:cNvPr id="1046" name="Picture 22" descr="可爱微博头像_蜡笔小新可爱头像_可爱头像- QQ头像站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7950" y="4918161"/>
            <a:ext cx="907550" cy="90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2479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48</a:t>
            </a:fld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E2EE6D0-D08E-4222-B573-D639AC01C79D}"/>
              </a:ext>
            </a:extLst>
          </p:cNvPr>
          <p:cNvSpPr/>
          <p:nvPr/>
        </p:nvSpPr>
        <p:spPr>
          <a:xfrm>
            <a:off x="5769033" y="2264969"/>
            <a:ext cx="3374967" cy="2122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600" dirty="0"/>
              <a:t>遠端伺服器</a:t>
            </a:r>
            <a:endParaRPr lang="en-US" altLang="zh-TW" sz="3600" dirty="0"/>
          </a:p>
          <a:p>
            <a:pPr algn="ctr"/>
            <a:r>
              <a:rPr lang="zh-TW" altLang="en-US" sz="3600" dirty="0"/>
              <a:t>有一支</a:t>
            </a:r>
            <a:r>
              <a:rPr lang="zh-TW" altLang="en-US" sz="3600" dirty="0" smtClean="0"/>
              <a:t>有漏洞的</a:t>
            </a:r>
            <a:r>
              <a:rPr lang="zh-TW" altLang="en-US" sz="3600" dirty="0"/>
              <a:t>程式在執行</a:t>
            </a: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948A5801-B252-48D3-A37F-9067705DF5F7}"/>
              </a:ext>
            </a:extLst>
          </p:cNvPr>
          <p:cNvCxnSpPr>
            <a:cxnSpLocks/>
          </p:cNvCxnSpPr>
          <p:nvPr/>
        </p:nvCxnSpPr>
        <p:spPr>
          <a:xfrm>
            <a:off x="3100647" y="1874073"/>
            <a:ext cx="2527069" cy="100213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圖片 9">
            <a:extLst>
              <a:ext uri="{FF2B5EF4-FFF2-40B4-BE49-F238E27FC236}">
                <a16:creationId xmlns:a16="http://schemas.microsoft.com/office/drawing/2014/main" id="{0997CEE3-1E76-446F-A4CD-BB1B07D81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563" y="892420"/>
            <a:ext cx="2674100" cy="1779493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A941B060-E70C-4A10-B02D-02547A1F87EB}"/>
              </a:ext>
            </a:extLst>
          </p:cNvPr>
          <p:cNvSpPr/>
          <p:nvPr/>
        </p:nvSpPr>
        <p:spPr>
          <a:xfrm>
            <a:off x="3295688" y="158773"/>
            <a:ext cx="4204613" cy="1815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dirty="0"/>
              <a:t>任務類型 </a:t>
            </a:r>
            <a:r>
              <a:rPr lang="en-US" altLang="zh-TW" sz="2800" dirty="0"/>
              <a:t>1:</a:t>
            </a:r>
          </a:p>
          <a:p>
            <a:r>
              <a:rPr lang="zh-TW" altLang="en-US" sz="2800" dirty="0"/>
              <a:t>執行攻擊程式</a:t>
            </a:r>
            <a:endParaRPr lang="en-US" altLang="zh-TW" sz="2800" dirty="0"/>
          </a:p>
          <a:p>
            <a:r>
              <a:rPr lang="zh-TW" altLang="en-US" sz="2800" dirty="0"/>
              <a:t>取得</a:t>
            </a:r>
            <a:r>
              <a:rPr lang="zh-TW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最高權限</a:t>
            </a:r>
            <a:endParaRPr lang="en-US" altLang="zh-TW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TW" altLang="en-US" sz="2800" dirty="0"/>
              <a:t>回傳控制用的</a:t>
            </a:r>
            <a:r>
              <a:rPr lang="en-US" altLang="zh-TW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remote shell</a:t>
            </a:r>
            <a:endParaRPr lang="zh-TW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59536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49</a:t>
            </a:fld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E2EE6D0-D08E-4222-B573-D639AC01C79D}"/>
              </a:ext>
            </a:extLst>
          </p:cNvPr>
          <p:cNvSpPr/>
          <p:nvPr/>
        </p:nvSpPr>
        <p:spPr>
          <a:xfrm>
            <a:off x="5769033" y="2264969"/>
            <a:ext cx="3374967" cy="2122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600" dirty="0"/>
              <a:t>遠端伺服器</a:t>
            </a:r>
            <a:endParaRPr lang="en-US" altLang="zh-TW" sz="3600" dirty="0"/>
          </a:p>
          <a:p>
            <a:pPr algn="ctr"/>
            <a:r>
              <a:rPr lang="zh-TW" altLang="en-US" sz="3600" dirty="0"/>
              <a:t>有一支</a:t>
            </a:r>
            <a:r>
              <a:rPr lang="zh-TW" altLang="en-US" sz="3600" dirty="0" smtClean="0"/>
              <a:t>有漏洞的</a:t>
            </a:r>
            <a:r>
              <a:rPr lang="zh-TW" altLang="en-US" sz="3600" dirty="0"/>
              <a:t>程式在執行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ADC10C1-0667-4FD1-86D1-478628D97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876" y="4079445"/>
            <a:ext cx="3317427" cy="2276906"/>
          </a:xfrm>
          <a:prstGeom prst="rect">
            <a:avLst/>
          </a:prstGeom>
        </p:spPr>
      </p:pic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7489CC09-547A-4F4B-A98F-8455C4631303}"/>
              </a:ext>
            </a:extLst>
          </p:cNvPr>
          <p:cNvCxnSpPr>
            <a:stCxn id="6" idx="3"/>
          </p:cNvCxnSpPr>
          <p:nvPr/>
        </p:nvCxnSpPr>
        <p:spPr>
          <a:xfrm flipV="1">
            <a:off x="3502303" y="4283736"/>
            <a:ext cx="2125413" cy="934162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948A5801-B252-48D3-A37F-9067705DF5F7}"/>
              </a:ext>
            </a:extLst>
          </p:cNvPr>
          <p:cNvCxnSpPr>
            <a:cxnSpLocks/>
          </p:cNvCxnSpPr>
          <p:nvPr/>
        </p:nvCxnSpPr>
        <p:spPr>
          <a:xfrm>
            <a:off x="3100647" y="1874073"/>
            <a:ext cx="2527069" cy="100213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圖片 9">
            <a:extLst>
              <a:ext uri="{FF2B5EF4-FFF2-40B4-BE49-F238E27FC236}">
                <a16:creationId xmlns:a16="http://schemas.microsoft.com/office/drawing/2014/main" id="{0997CEE3-1E76-446F-A4CD-BB1B07D817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563" y="892420"/>
            <a:ext cx="2674100" cy="1779493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A941B060-E70C-4A10-B02D-02547A1F87EB}"/>
              </a:ext>
            </a:extLst>
          </p:cNvPr>
          <p:cNvSpPr/>
          <p:nvPr/>
        </p:nvSpPr>
        <p:spPr>
          <a:xfrm>
            <a:off x="3295688" y="158773"/>
            <a:ext cx="4204613" cy="1815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dirty="0"/>
              <a:t>任務類型 </a:t>
            </a:r>
            <a:r>
              <a:rPr lang="en-US" altLang="zh-TW" sz="2800" dirty="0"/>
              <a:t>1:</a:t>
            </a:r>
          </a:p>
          <a:p>
            <a:r>
              <a:rPr lang="zh-TW" altLang="en-US" sz="2800" dirty="0"/>
              <a:t>執行攻擊程式</a:t>
            </a:r>
            <a:endParaRPr lang="en-US" altLang="zh-TW" sz="2800" dirty="0"/>
          </a:p>
          <a:p>
            <a:r>
              <a:rPr lang="zh-TW" altLang="en-US" sz="2800" dirty="0"/>
              <a:t>取得</a:t>
            </a:r>
            <a:r>
              <a:rPr lang="zh-TW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最高權限</a:t>
            </a:r>
            <a:endParaRPr lang="en-US" altLang="zh-TW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TW" altLang="en-US" sz="2800" dirty="0"/>
              <a:t>回傳控制用的</a:t>
            </a:r>
            <a:r>
              <a:rPr lang="en-US" altLang="zh-TW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remote shell</a:t>
            </a:r>
            <a:endParaRPr lang="zh-TW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9DD2691-295C-4D7F-8C0D-0B1E175BE6A8}"/>
              </a:ext>
            </a:extLst>
          </p:cNvPr>
          <p:cNvSpPr/>
          <p:nvPr/>
        </p:nvSpPr>
        <p:spPr>
          <a:xfrm>
            <a:off x="4516581" y="4997433"/>
            <a:ext cx="305724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200" dirty="0"/>
              <a:t>任務類型 </a:t>
            </a:r>
            <a:r>
              <a:rPr lang="en-US" altLang="zh-TW" sz="3200" dirty="0" smtClean="0"/>
              <a:t>2:</a:t>
            </a:r>
          </a:p>
          <a:p>
            <a:r>
              <a:rPr lang="en-US" altLang="zh-TW" sz="3200" dirty="0" smtClean="0"/>
              <a:t>DOS</a:t>
            </a:r>
            <a:r>
              <a:rPr lang="zh-TW" altLang="en-US" sz="3200" dirty="0" smtClean="0"/>
              <a:t> 攻擊</a:t>
            </a:r>
            <a:endParaRPr lang="en-US" altLang="zh-TW" sz="3200" dirty="0" smtClean="0"/>
          </a:p>
          <a:p>
            <a:r>
              <a:rPr lang="zh-TW" altLang="en-US" sz="3200" dirty="0"/>
              <a:t>癱瘓伺服器運作</a:t>
            </a:r>
          </a:p>
        </p:txBody>
      </p:sp>
    </p:spTree>
    <p:extLst>
      <p:ext uri="{BB962C8B-B14F-4D97-AF65-F5344CB8AC3E}">
        <p14:creationId xmlns:p14="http://schemas.microsoft.com/office/powerpoint/2010/main" val="1404671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72761" y="215497"/>
            <a:ext cx="8598477" cy="1325563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CVE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5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72761" y="1387778"/>
            <a:ext cx="7886700" cy="2685618"/>
          </a:xfrm>
        </p:spPr>
        <p:txBody>
          <a:bodyPr/>
          <a:lstStyle/>
          <a:p>
            <a:r>
              <a:rPr lang="en-US" altLang="zh-TW" dirty="0"/>
              <a:t>Common Vulnerabilities and </a:t>
            </a:r>
            <a:r>
              <a:rPr lang="en-US" altLang="zh-TW" dirty="0" smtClean="0"/>
              <a:t>Exposures</a:t>
            </a:r>
          </a:p>
          <a:p>
            <a:r>
              <a:rPr lang="zh-TW" altLang="en-US" dirty="0" smtClean="0"/>
              <a:t>各種</a:t>
            </a:r>
            <a:r>
              <a:rPr lang="zh-TW" altLang="en-US" dirty="0"/>
              <a:t>已</a:t>
            </a:r>
            <a:r>
              <a:rPr lang="zh-TW" altLang="en-US" dirty="0" smtClean="0"/>
              <a:t>公開</a:t>
            </a:r>
            <a:r>
              <a:rPr lang="zh-TW" altLang="en-US" dirty="0"/>
              <a:t>、</a:t>
            </a:r>
            <a:r>
              <a:rPr lang="zh-TW" altLang="en-US" dirty="0" smtClean="0"/>
              <a:t>已披露的資</a:t>
            </a:r>
            <a:r>
              <a:rPr lang="zh-TW" altLang="en-US" dirty="0"/>
              <a:t>安弱點及</a:t>
            </a:r>
            <a:r>
              <a:rPr lang="zh-TW" altLang="en-US" dirty="0" smtClean="0"/>
              <a:t>漏洞</a:t>
            </a:r>
            <a:r>
              <a:rPr lang="zh-TW" alt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資料庫</a:t>
            </a:r>
            <a:endParaRPr lang="en-US" altLang="zh-TW" b="1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TW" dirty="0"/>
              <a:t>CVE</a:t>
            </a:r>
            <a:r>
              <a:rPr lang="zh-TW" altLang="en-US" dirty="0"/>
              <a:t>對每一個漏洞都賦予一個專屬的</a:t>
            </a:r>
            <a:r>
              <a:rPr lang="zh-TW" altLang="en-US" dirty="0" smtClean="0"/>
              <a:t>編號：</a:t>
            </a:r>
            <a:endParaRPr lang="en-US" altLang="zh-TW" dirty="0" smtClean="0"/>
          </a:p>
          <a:p>
            <a:pPr lvl="1"/>
            <a:r>
              <a:rPr lang="en-US" altLang="zh-TW" dirty="0"/>
              <a:t>CVE-YYYY-NNNN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2195185" y="4241157"/>
            <a:ext cx="399660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400" dirty="0" smtClean="0">
                <a:solidFill>
                  <a:srgbClr val="00B050"/>
                </a:solidFill>
              </a:rPr>
              <a:t>CVE</a:t>
            </a:r>
            <a:r>
              <a:rPr lang="en-US" altLang="zh-TW" sz="4400" dirty="0" smtClean="0"/>
              <a:t>-</a:t>
            </a:r>
            <a:r>
              <a:rPr lang="en-US" altLang="zh-TW" sz="4400" dirty="0" smtClean="0">
                <a:solidFill>
                  <a:srgbClr val="0070C0"/>
                </a:solidFill>
              </a:rPr>
              <a:t>2022</a:t>
            </a:r>
            <a:r>
              <a:rPr lang="en-US" altLang="zh-TW" sz="4400" dirty="0" smtClean="0"/>
              <a:t>-</a:t>
            </a:r>
            <a:r>
              <a:rPr lang="en-US" altLang="zh-TW" sz="4400" dirty="0" smtClean="0">
                <a:solidFill>
                  <a:srgbClr val="7030A0"/>
                </a:solidFill>
              </a:rPr>
              <a:t>26809</a:t>
            </a:r>
            <a:endParaRPr lang="zh-TW" altLang="en-US" sz="4400" dirty="0">
              <a:solidFill>
                <a:srgbClr val="7030A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629622" y="3750231"/>
            <a:ext cx="327525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>
                <a:solidFill>
                  <a:srgbClr val="00B050"/>
                </a:solidFill>
              </a:rPr>
              <a:t>CVE</a:t>
            </a:r>
            <a:r>
              <a:rPr lang="zh-TW" altLang="en-US" sz="2800" b="1" dirty="0">
                <a:solidFill>
                  <a:srgbClr val="00B050"/>
                </a:solidFill>
              </a:rPr>
              <a:t>為固定的前綴字</a:t>
            </a:r>
          </a:p>
        </p:txBody>
      </p:sp>
      <p:sp>
        <p:nvSpPr>
          <p:cNvPr id="9" name="矩形 8"/>
          <p:cNvSpPr/>
          <p:nvPr/>
        </p:nvSpPr>
        <p:spPr>
          <a:xfrm>
            <a:off x="2195185" y="5091547"/>
            <a:ext cx="54489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 smtClean="0">
                <a:solidFill>
                  <a:srgbClr val="0070C0"/>
                </a:solidFill>
              </a:rPr>
              <a:t>2022</a:t>
            </a:r>
            <a:r>
              <a:rPr lang="zh-TW" altLang="en-US" sz="2800" b="1" dirty="0" smtClean="0">
                <a:solidFill>
                  <a:srgbClr val="0070C0"/>
                </a:solidFill>
              </a:rPr>
              <a:t>為西元年</a:t>
            </a:r>
            <a:r>
              <a:rPr lang="en-US" altLang="zh-TW" sz="2800" b="1" dirty="0" smtClean="0">
                <a:solidFill>
                  <a:srgbClr val="0070C0"/>
                </a:solidFill>
              </a:rPr>
              <a:t>(</a:t>
            </a:r>
            <a:r>
              <a:rPr lang="zh-TW" altLang="en-US" sz="2800" b="1" dirty="0" smtClean="0">
                <a:solidFill>
                  <a:srgbClr val="0070C0"/>
                </a:solidFill>
              </a:rPr>
              <a:t>漏洞被發現的時間</a:t>
            </a:r>
            <a:r>
              <a:rPr lang="en-US" altLang="zh-TW" sz="2800" b="1" dirty="0" smtClean="0">
                <a:solidFill>
                  <a:srgbClr val="0070C0"/>
                </a:solidFill>
              </a:rPr>
              <a:t>)</a:t>
            </a:r>
            <a:endParaRPr lang="zh-TW" altLang="en-US" sz="2800" b="1" dirty="0">
              <a:solidFill>
                <a:srgbClr val="0070C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131159" y="3811786"/>
            <a:ext cx="28937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 smtClean="0">
                <a:solidFill>
                  <a:srgbClr val="7030A0"/>
                </a:solidFill>
              </a:rPr>
              <a:t>26809</a:t>
            </a:r>
            <a:r>
              <a:rPr lang="zh-TW" altLang="en-US" sz="2800" b="1" dirty="0" smtClean="0">
                <a:solidFill>
                  <a:srgbClr val="7030A0"/>
                </a:solidFill>
              </a:rPr>
              <a:t>為流水編號</a:t>
            </a:r>
            <a:endParaRPr lang="en-US" altLang="zh-TW" sz="28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330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50</a:t>
            </a:fld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E2EE6D0-D08E-4222-B573-D639AC01C79D}"/>
              </a:ext>
            </a:extLst>
          </p:cNvPr>
          <p:cNvSpPr/>
          <p:nvPr/>
        </p:nvSpPr>
        <p:spPr>
          <a:xfrm>
            <a:off x="5769033" y="2264969"/>
            <a:ext cx="3374967" cy="2122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600" dirty="0"/>
              <a:t>遠端伺服器</a:t>
            </a:r>
            <a:endParaRPr lang="en-US" altLang="zh-TW" sz="3600" dirty="0"/>
          </a:p>
          <a:p>
            <a:pPr algn="ctr"/>
            <a:r>
              <a:rPr lang="zh-TW" altLang="en-US" sz="3600" dirty="0"/>
              <a:t>有一支</a:t>
            </a:r>
            <a:r>
              <a:rPr lang="zh-TW" altLang="en-US" sz="3600" dirty="0" smtClean="0"/>
              <a:t>有漏洞的</a:t>
            </a:r>
            <a:r>
              <a:rPr lang="zh-TW" altLang="en-US" sz="3600" dirty="0"/>
              <a:t>程式在執行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ADC10C1-0667-4FD1-86D1-478628D97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876" y="4079445"/>
            <a:ext cx="3317427" cy="2276906"/>
          </a:xfrm>
          <a:prstGeom prst="rect">
            <a:avLst/>
          </a:prstGeom>
        </p:spPr>
      </p:pic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7489CC09-547A-4F4B-A98F-8455C4631303}"/>
              </a:ext>
            </a:extLst>
          </p:cNvPr>
          <p:cNvCxnSpPr>
            <a:stCxn id="6" idx="3"/>
          </p:cNvCxnSpPr>
          <p:nvPr/>
        </p:nvCxnSpPr>
        <p:spPr>
          <a:xfrm flipV="1">
            <a:off x="3502303" y="4283736"/>
            <a:ext cx="2125413" cy="934162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948A5801-B252-48D3-A37F-9067705DF5F7}"/>
              </a:ext>
            </a:extLst>
          </p:cNvPr>
          <p:cNvCxnSpPr>
            <a:cxnSpLocks/>
          </p:cNvCxnSpPr>
          <p:nvPr/>
        </p:nvCxnSpPr>
        <p:spPr>
          <a:xfrm>
            <a:off x="3100647" y="1874073"/>
            <a:ext cx="2527069" cy="100213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圖片 9">
            <a:extLst>
              <a:ext uri="{FF2B5EF4-FFF2-40B4-BE49-F238E27FC236}">
                <a16:creationId xmlns:a16="http://schemas.microsoft.com/office/drawing/2014/main" id="{0997CEE3-1E76-446F-A4CD-BB1B07D817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563" y="892420"/>
            <a:ext cx="2674100" cy="1779493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A941B060-E70C-4A10-B02D-02547A1F87EB}"/>
              </a:ext>
            </a:extLst>
          </p:cNvPr>
          <p:cNvSpPr/>
          <p:nvPr/>
        </p:nvSpPr>
        <p:spPr>
          <a:xfrm>
            <a:off x="3295688" y="158773"/>
            <a:ext cx="4204613" cy="1815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dirty="0"/>
              <a:t>任務類型 </a:t>
            </a:r>
            <a:r>
              <a:rPr lang="en-US" altLang="zh-TW" sz="2800" dirty="0"/>
              <a:t>1:</a:t>
            </a:r>
          </a:p>
          <a:p>
            <a:r>
              <a:rPr lang="zh-TW" altLang="en-US" sz="2800" dirty="0"/>
              <a:t>執行攻擊程式</a:t>
            </a:r>
            <a:endParaRPr lang="en-US" altLang="zh-TW" sz="2800" dirty="0"/>
          </a:p>
          <a:p>
            <a:r>
              <a:rPr lang="zh-TW" altLang="en-US" sz="2800" dirty="0"/>
              <a:t>取得</a:t>
            </a:r>
            <a:r>
              <a:rPr lang="zh-TW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最高權限</a:t>
            </a:r>
            <a:endParaRPr lang="en-US" altLang="zh-TW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TW" altLang="en-US" sz="2800" dirty="0"/>
              <a:t>回傳控制用的</a:t>
            </a:r>
            <a:r>
              <a:rPr lang="en-US" altLang="zh-TW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remote shell</a:t>
            </a:r>
            <a:endParaRPr lang="zh-TW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9ADC10C1-0667-4FD1-86D1-478628D97C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emen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9199823">
            <a:off x="389119" y="2474763"/>
            <a:ext cx="2481195" cy="1702961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39DD2691-295C-4D7F-8C0D-0B1E175BE6A8}"/>
              </a:ext>
            </a:extLst>
          </p:cNvPr>
          <p:cNvSpPr/>
          <p:nvPr/>
        </p:nvSpPr>
        <p:spPr>
          <a:xfrm>
            <a:off x="4516581" y="4997433"/>
            <a:ext cx="305724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200" dirty="0"/>
              <a:t>任務類型 </a:t>
            </a:r>
            <a:r>
              <a:rPr lang="en-US" altLang="zh-TW" sz="3200" dirty="0" smtClean="0"/>
              <a:t>2:</a:t>
            </a:r>
          </a:p>
          <a:p>
            <a:r>
              <a:rPr lang="en-US" altLang="zh-TW" sz="3200" dirty="0" smtClean="0"/>
              <a:t>DOS</a:t>
            </a:r>
            <a:r>
              <a:rPr lang="zh-TW" altLang="en-US" sz="3200" dirty="0" smtClean="0"/>
              <a:t> 攻擊</a:t>
            </a:r>
            <a:endParaRPr lang="en-US" altLang="zh-TW" sz="3200" dirty="0" smtClean="0"/>
          </a:p>
          <a:p>
            <a:r>
              <a:rPr lang="zh-TW" altLang="en-US" sz="3200" dirty="0"/>
              <a:t>癱瘓伺服器運作</a:t>
            </a:r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948A5801-B252-48D3-A37F-9067705DF5F7}"/>
              </a:ext>
            </a:extLst>
          </p:cNvPr>
          <p:cNvCxnSpPr>
            <a:cxnSpLocks/>
          </p:cNvCxnSpPr>
          <p:nvPr/>
        </p:nvCxnSpPr>
        <p:spPr>
          <a:xfrm>
            <a:off x="2900890" y="3058156"/>
            <a:ext cx="2984521" cy="391081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39DD2691-295C-4D7F-8C0D-0B1E175BE6A8}"/>
              </a:ext>
            </a:extLst>
          </p:cNvPr>
          <p:cNvSpPr/>
          <p:nvPr/>
        </p:nvSpPr>
        <p:spPr>
          <a:xfrm>
            <a:off x="3100647" y="2853696"/>
            <a:ext cx="2238113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200" dirty="0"/>
              <a:t>任務類型 </a:t>
            </a:r>
            <a:r>
              <a:rPr lang="en-US" altLang="zh-TW" sz="3200" dirty="0" smtClean="0"/>
              <a:t>3:</a:t>
            </a:r>
          </a:p>
          <a:p>
            <a:r>
              <a:rPr lang="en-US" altLang="zh-TW" sz="3200" dirty="0" smtClean="0"/>
              <a:t>………………..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745151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51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4372495"/>
            <a:ext cx="9144000" cy="16791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5400" dirty="0" smtClean="0"/>
              <a:t>程式漏洞分析</a:t>
            </a:r>
            <a:r>
              <a:rPr lang="en-US" altLang="zh-TW" sz="5400" dirty="0" smtClean="0"/>
              <a:t>(1) </a:t>
            </a:r>
          </a:p>
          <a:p>
            <a:pPr algn="ctr"/>
            <a:r>
              <a:rPr lang="en-US" altLang="zh-TW" sz="5400" dirty="0" smtClean="0"/>
              <a:t>Buffer Overflow</a:t>
            </a:r>
          </a:p>
        </p:txBody>
      </p:sp>
    </p:spTree>
    <p:extLst>
      <p:ext uri="{BB962C8B-B14F-4D97-AF65-F5344CB8AC3E}">
        <p14:creationId xmlns:p14="http://schemas.microsoft.com/office/powerpoint/2010/main" val="63714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52</a:t>
            </a:fld>
            <a:endParaRPr lang="zh-TW" altLang="en-US"/>
          </a:p>
        </p:txBody>
      </p:sp>
      <p:sp>
        <p:nvSpPr>
          <p:cNvPr id="6" name="雲朵形圖說文字 5"/>
          <p:cNvSpPr/>
          <p:nvPr/>
        </p:nvSpPr>
        <p:spPr>
          <a:xfrm>
            <a:off x="1346663" y="1529542"/>
            <a:ext cx="6475614" cy="3399905"/>
          </a:xfrm>
          <a:prstGeom prst="cloudCallou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600" dirty="0"/>
              <a:t>1-1.pass</a:t>
            </a:r>
            <a:endParaRPr lang="zh-TW" altLang="en-US" sz="6600" dirty="0"/>
          </a:p>
        </p:txBody>
      </p:sp>
    </p:spTree>
    <p:extLst>
      <p:ext uri="{BB962C8B-B14F-4D97-AF65-F5344CB8AC3E}">
        <p14:creationId xmlns:p14="http://schemas.microsoft.com/office/powerpoint/2010/main" val="1238751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53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6000" dirty="0" smtClean="0"/>
              <a:t>程式行為分析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787516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程式行為</a:t>
            </a:r>
            <a:r>
              <a:rPr lang="zh-TW" altLang="en-US" dirty="0" smtClean="0"/>
              <a:t>分析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3527331"/>
            <a:ext cx="7886700" cy="1180683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54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628650" y="2036618"/>
            <a:ext cx="231986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$file pass</a:t>
            </a:r>
            <a:endParaRPr lang="zh-TW" altLang="en-US" sz="4400" dirty="0"/>
          </a:p>
        </p:txBody>
      </p:sp>
    </p:spTree>
    <p:extLst>
      <p:ext uri="{BB962C8B-B14F-4D97-AF65-F5344CB8AC3E}">
        <p14:creationId xmlns:p14="http://schemas.microsoft.com/office/powerpoint/2010/main" val="636333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程式行為</a:t>
            </a:r>
            <a:r>
              <a:rPr lang="zh-TW" altLang="en-US" dirty="0" smtClean="0"/>
              <a:t>分析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55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628650" y="2036618"/>
            <a:ext cx="37044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 smtClean="0"/>
              <a:t>$strings pass</a:t>
            </a:r>
            <a:r>
              <a:rPr lang="zh-TW" altLang="en-US" sz="3600" dirty="0" smtClean="0"/>
              <a:t> </a:t>
            </a:r>
            <a:r>
              <a:rPr lang="en-US" altLang="zh-TW" sz="3600" dirty="0" smtClean="0"/>
              <a:t>|</a:t>
            </a:r>
            <a:r>
              <a:rPr lang="zh-TW" altLang="en-US" sz="3600" dirty="0" smtClean="0"/>
              <a:t> </a:t>
            </a:r>
            <a:r>
              <a:rPr lang="en-US" altLang="zh-TW" sz="3600" dirty="0" smtClean="0"/>
              <a:t>less</a:t>
            </a:r>
            <a:endParaRPr lang="zh-TW" altLang="en-US" sz="3600" dirty="0"/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95306" y="814648"/>
            <a:ext cx="4614473" cy="5345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73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程式行為</a:t>
            </a:r>
            <a:r>
              <a:rPr lang="zh-TW" altLang="en-US" dirty="0" smtClean="0"/>
              <a:t>分析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56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628650" y="2036618"/>
            <a:ext cx="36547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$</a:t>
            </a:r>
            <a:r>
              <a:rPr lang="en-US" altLang="zh-TW" sz="4400" dirty="0" err="1" smtClean="0"/>
              <a:t>checksec</a:t>
            </a:r>
            <a:r>
              <a:rPr lang="en-US" altLang="zh-TW" sz="4400" dirty="0" smtClean="0"/>
              <a:t> pass</a:t>
            </a:r>
            <a:endParaRPr lang="zh-TW" altLang="en-US" sz="4400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7075" y="3390998"/>
            <a:ext cx="4829849" cy="253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831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程式行為</a:t>
            </a:r>
            <a:r>
              <a:rPr lang="zh-TW" altLang="en-US" dirty="0" smtClean="0"/>
              <a:t>分析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57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628650" y="2036618"/>
            <a:ext cx="17604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$ls –all</a:t>
            </a:r>
            <a:endParaRPr lang="zh-TW" altLang="en-US" sz="4400" dirty="0"/>
          </a:p>
        </p:txBody>
      </p:sp>
      <p:pic>
        <p:nvPicPr>
          <p:cNvPr id="9" name="內容版面配置區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7231" y="3151988"/>
            <a:ext cx="7249537" cy="311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156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程式行為</a:t>
            </a:r>
            <a:r>
              <a:rPr lang="zh-TW" altLang="en-US" dirty="0" smtClean="0"/>
              <a:t>分析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58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628650" y="1576324"/>
            <a:ext cx="38411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$</a:t>
            </a:r>
            <a:r>
              <a:rPr lang="en-US" altLang="zh-TW" sz="4400" dirty="0" err="1" smtClean="0"/>
              <a:t>chmod</a:t>
            </a:r>
            <a:r>
              <a:rPr lang="en-US" altLang="zh-TW" sz="4400" dirty="0" smtClean="0"/>
              <a:t> +x pass</a:t>
            </a:r>
            <a:endParaRPr lang="zh-TW" altLang="en-US" sz="4400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7231" y="2528328"/>
            <a:ext cx="7249537" cy="401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730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程式行為</a:t>
            </a:r>
            <a:r>
              <a:rPr lang="zh-TW" altLang="en-US" dirty="0" smtClean="0"/>
              <a:t>分析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59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628650" y="2036618"/>
            <a:ext cx="18405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$./pass</a:t>
            </a:r>
            <a:endParaRPr lang="zh-TW" altLang="en-US" sz="4400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601" y="3345492"/>
            <a:ext cx="6258798" cy="194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28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CVE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5956" y="1825625"/>
            <a:ext cx="7612087" cy="4351338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6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628650" y="1276905"/>
            <a:ext cx="22464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https://cve.mitre.org/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67826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60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6000" dirty="0" smtClean="0"/>
              <a:t>程式逆向分析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2509168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61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299260" y="86596"/>
            <a:ext cx="4937758" cy="652486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rgbClr val="C586C0"/>
                </a:solidFill>
                <a:latin typeface="Consolas" panose="020B0609020204030204" pitchFamily="49" charset="0"/>
              </a:rPr>
              <a:t>#</a:t>
            </a:r>
            <a:r>
              <a:rPr lang="en-US" altLang="zh-TW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include</a:t>
            </a:r>
            <a:r>
              <a:rPr lang="en-US" altLang="zh-TW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"stdio.h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C586C0"/>
                </a:solidFill>
                <a:latin typeface="Consolas" panose="020B0609020204030204" pitchFamily="49" charset="0"/>
              </a:rPr>
              <a:t>#</a:t>
            </a:r>
            <a:r>
              <a:rPr lang="en-US" altLang="zh-TW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include</a:t>
            </a:r>
            <a:r>
              <a:rPr lang="en-US" altLang="zh-TW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"stdlib.h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200" dirty="0">
                <a:solidFill>
                  <a:srgbClr val="569CD6"/>
                </a:solidFill>
                <a:latin typeface="Consolas" panose="020B0609020204030204" pitchFamily="49" charset="0"/>
              </a:rPr>
              <a:t>void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printTheKey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>
                <a:solidFill>
                  <a:srgbClr val="6A9955"/>
                </a:solidFill>
                <a:latin typeface="Consolas" panose="020B0609020204030204" pitchFamily="49" charset="0"/>
              </a:rPr>
              <a:t>/*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6A9955"/>
                </a:solidFill>
                <a:latin typeface="Consolas" panose="020B0609020204030204" pitchFamily="49" charset="0"/>
              </a:rPr>
              <a:t>   * print the </a:t>
            </a:r>
            <a:r>
              <a:rPr lang="en-US" altLang="zh-TW" sz="1200" dirty="0" smtClean="0">
                <a:solidFill>
                  <a:srgbClr val="6A9955"/>
                </a:solidFill>
                <a:latin typeface="Consolas" panose="020B0609020204030204" pitchFamily="49" charset="0"/>
              </a:rPr>
              <a:t>key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6A9955"/>
                </a:solidFill>
                <a:latin typeface="Consolas" panose="020B0609020204030204" pitchFamily="49" charset="0"/>
              </a:rPr>
              <a:t>   */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200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setvbuf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stdout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setvbuf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stdin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 token =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1234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600" dirty="0">
                <a:solidFill>
                  <a:srgbClr val="569CD6"/>
                </a:solidFill>
                <a:latin typeface="Consolas" panose="020B0609020204030204" pitchFamily="49" charset="0"/>
              </a:rPr>
              <a:t>char</a:t>
            </a:r>
            <a:r>
              <a:rPr lang="en-US" altLang="zh-TW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600" dirty="0">
                <a:solidFill>
                  <a:srgbClr val="9CDCFE"/>
                </a:solidFill>
                <a:latin typeface="Consolas" panose="020B0609020204030204" pitchFamily="49" charset="0"/>
              </a:rPr>
              <a:t>key</a:t>
            </a:r>
            <a:r>
              <a:rPr lang="en-US" altLang="zh-TW" sz="16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zh-TW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16</a:t>
            </a:r>
            <a:r>
              <a:rPr lang="en-US" altLang="zh-TW" sz="1600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"Billy left his key in the locked room.</a:t>
            </a:r>
            <a:r>
              <a:rPr lang="en-US" altLang="zh-TW" sz="12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"However, he forgot the token of the room.</a:t>
            </a:r>
            <a:r>
              <a:rPr lang="en-US" altLang="zh-TW" sz="12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"Do you know what's the key?"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zh-TW" altLang="en-US" sz="32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3200" dirty="0" smtClean="0">
                <a:solidFill>
                  <a:srgbClr val="DCDCAA"/>
                </a:solidFill>
                <a:latin typeface="Consolas" panose="020B0609020204030204" pitchFamily="49" charset="0"/>
              </a:rPr>
              <a:t>read</a:t>
            </a:r>
            <a:r>
              <a:rPr lang="en-US" altLang="zh-TW" sz="32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3200" dirty="0" smtClean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3200" dirty="0">
                <a:solidFill>
                  <a:srgbClr val="D4D4D4"/>
                </a:solidFill>
                <a:latin typeface="Consolas" panose="020B0609020204030204" pitchFamily="49" charset="0"/>
              </a:rPr>
              <a:t>, key, </a:t>
            </a:r>
            <a:r>
              <a:rPr lang="en-US" altLang="zh-TW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40</a:t>
            </a:r>
            <a:r>
              <a:rPr lang="en-US" altLang="zh-TW" sz="3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4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400" b="1" dirty="0">
                <a:solidFill>
                  <a:srgbClr val="D4D4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(</a:t>
            </a:r>
            <a:r>
              <a:rPr lang="en-US" altLang="zh-TW" sz="1400" b="1" dirty="0" err="1">
                <a:solidFill>
                  <a:srgbClr val="569CD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int</a:t>
            </a:r>
            <a:r>
              <a:rPr lang="en-US" altLang="zh-TW" sz="1400" b="1" dirty="0">
                <a:solidFill>
                  <a:srgbClr val="D4D4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)token == </a:t>
            </a:r>
            <a:r>
              <a:rPr lang="en-US" altLang="zh-TW" sz="1400" b="1" dirty="0">
                <a:solidFill>
                  <a:srgbClr val="B5CEA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0xdeadbeef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14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"Door open. </a:t>
            </a:r>
            <a:r>
              <a:rPr lang="en-US" altLang="zh-TW" sz="1400" dirty="0" err="1">
                <a:solidFill>
                  <a:srgbClr val="CE9178"/>
                </a:solidFill>
                <a:latin typeface="Consolas" panose="020B0609020204030204" pitchFamily="49" charset="0"/>
              </a:rPr>
              <a:t>OwO</a:t>
            </a:r>
            <a:r>
              <a:rPr lang="en-US" altLang="zh-TW" sz="14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14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printTheKey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1400" dirty="0">
                <a:solidFill>
                  <a:srgbClr val="DCDCAA"/>
                </a:solidFill>
                <a:latin typeface="Consolas" panose="020B0609020204030204" pitchFamily="49" charset="0"/>
              </a:rPr>
              <a:t>system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"cat /home/</a:t>
            </a:r>
            <a:r>
              <a:rPr lang="en-US" altLang="zh-TW" sz="1400" dirty="0" err="1">
                <a:solidFill>
                  <a:srgbClr val="CE9178"/>
                </a:solidFill>
                <a:latin typeface="Consolas" panose="020B0609020204030204" pitchFamily="49" charset="0"/>
              </a:rPr>
              <a:t>ctf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/flag"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}</a:t>
            </a:r>
            <a:r>
              <a:rPr lang="en-US" altLang="zh-TW" sz="14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14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"Cannot open door. </a:t>
            </a:r>
            <a:r>
              <a:rPr lang="en-US" altLang="zh-TW" sz="1400" dirty="0" err="1">
                <a:solidFill>
                  <a:srgbClr val="CE9178"/>
                </a:solidFill>
                <a:latin typeface="Consolas" panose="020B0609020204030204" pitchFamily="49" charset="0"/>
              </a:rPr>
              <a:t>QwQ</a:t>
            </a:r>
            <a:r>
              <a:rPr lang="en-US" altLang="zh-TW" sz="14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}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zh-TW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5383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62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299260" y="86596"/>
            <a:ext cx="4937758" cy="652486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rgbClr val="C586C0"/>
                </a:solidFill>
                <a:latin typeface="Consolas" panose="020B0609020204030204" pitchFamily="49" charset="0"/>
              </a:rPr>
              <a:t>#</a:t>
            </a:r>
            <a:r>
              <a:rPr lang="en-US" altLang="zh-TW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include</a:t>
            </a:r>
            <a:r>
              <a:rPr lang="en-US" altLang="zh-TW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"stdio.h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C586C0"/>
                </a:solidFill>
                <a:latin typeface="Consolas" panose="020B0609020204030204" pitchFamily="49" charset="0"/>
              </a:rPr>
              <a:t>#</a:t>
            </a:r>
            <a:r>
              <a:rPr lang="en-US" altLang="zh-TW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include</a:t>
            </a:r>
            <a:r>
              <a:rPr lang="en-US" altLang="zh-TW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"stdlib.h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200" dirty="0">
                <a:solidFill>
                  <a:srgbClr val="569CD6"/>
                </a:solidFill>
                <a:latin typeface="Consolas" panose="020B0609020204030204" pitchFamily="49" charset="0"/>
              </a:rPr>
              <a:t>void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printTheKey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>
                <a:solidFill>
                  <a:srgbClr val="6A9955"/>
                </a:solidFill>
                <a:latin typeface="Consolas" panose="020B0609020204030204" pitchFamily="49" charset="0"/>
              </a:rPr>
              <a:t>/*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6A9955"/>
                </a:solidFill>
                <a:latin typeface="Consolas" panose="020B0609020204030204" pitchFamily="49" charset="0"/>
              </a:rPr>
              <a:t>   * print the </a:t>
            </a:r>
            <a:r>
              <a:rPr lang="en-US" altLang="zh-TW" sz="1200" dirty="0" smtClean="0">
                <a:solidFill>
                  <a:srgbClr val="6A9955"/>
                </a:solidFill>
                <a:latin typeface="Consolas" panose="020B0609020204030204" pitchFamily="49" charset="0"/>
              </a:rPr>
              <a:t>key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6A9955"/>
                </a:solidFill>
                <a:latin typeface="Consolas" panose="020B0609020204030204" pitchFamily="49" charset="0"/>
              </a:rPr>
              <a:t>   */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200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setvbuf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stdout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setvbuf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stdin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 token =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1234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600" dirty="0">
                <a:solidFill>
                  <a:srgbClr val="569CD6"/>
                </a:solidFill>
                <a:latin typeface="Consolas" panose="020B0609020204030204" pitchFamily="49" charset="0"/>
              </a:rPr>
              <a:t>char</a:t>
            </a:r>
            <a:r>
              <a:rPr lang="en-US" altLang="zh-TW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600" dirty="0">
                <a:solidFill>
                  <a:srgbClr val="9CDCFE"/>
                </a:solidFill>
                <a:latin typeface="Consolas" panose="020B0609020204030204" pitchFamily="49" charset="0"/>
              </a:rPr>
              <a:t>key</a:t>
            </a:r>
            <a:r>
              <a:rPr lang="en-US" altLang="zh-TW" sz="16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zh-TW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16</a:t>
            </a:r>
            <a:r>
              <a:rPr lang="en-US" altLang="zh-TW" sz="1600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"Billy left his key in the locked room.</a:t>
            </a:r>
            <a:r>
              <a:rPr lang="en-US" altLang="zh-TW" sz="12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"However, he forgot the token of the room.</a:t>
            </a:r>
            <a:r>
              <a:rPr lang="en-US" altLang="zh-TW" sz="12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"Do you know what's the key?"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zh-TW" altLang="en-US" sz="32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3200" dirty="0" smtClean="0">
                <a:solidFill>
                  <a:srgbClr val="DCDCAA"/>
                </a:solidFill>
                <a:latin typeface="Consolas" panose="020B0609020204030204" pitchFamily="49" charset="0"/>
              </a:rPr>
              <a:t>read</a:t>
            </a:r>
            <a:r>
              <a:rPr lang="en-US" altLang="zh-TW" sz="32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3200" dirty="0" smtClean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3200" dirty="0">
                <a:solidFill>
                  <a:srgbClr val="D4D4D4"/>
                </a:solidFill>
                <a:latin typeface="Consolas" panose="020B0609020204030204" pitchFamily="49" charset="0"/>
              </a:rPr>
              <a:t>, key, </a:t>
            </a:r>
            <a:r>
              <a:rPr lang="en-US" altLang="zh-TW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40</a:t>
            </a:r>
            <a:r>
              <a:rPr lang="en-US" altLang="zh-TW" sz="3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4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400" b="1" dirty="0">
                <a:solidFill>
                  <a:srgbClr val="D4D4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(</a:t>
            </a:r>
            <a:r>
              <a:rPr lang="en-US" altLang="zh-TW" sz="1400" b="1" dirty="0" err="1">
                <a:solidFill>
                  <a:srgbClr val="569CD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int</a:t>
            </a:r>
            <a:r>
              <a:rPr lang="en-US" altLang="zh-TW" sz="1400" b="1" dirty="0">
                <a:solidFill>
                  <a:srgbClr val="D4D4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)token == </a:t>
            </a:r>
            <a:r>
              <a:rPr lang="en-US" altLang="zh-TW" sz="1400" b="1" dirty="0">
                <a:solidFill>
                  <a:srgbClr val="B5CEA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0xdeadbeef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14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"Door open. </a:t>
            </a:r>
            <a:r>
              <a:rPr lang="en-US" altLang="zh-TW" sz="1400" dirty="0" err="1">
                <a:solidFill>
                  <a:srgbClr val="CE9178"/>
                </a:solidFill>
                <a:latin typeface="Consolas" panose="020B0609020204030204" pitchFamily="49" charset="0"/>
              </a:rPr>
              <a:t>OwO</a:t>
            </a:r>
            <a:r>
              <a:rPr lang="en-US" altLang="zh-TW" sz="14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14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printTheKey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1400" dirty="0">
                <a:solidFill>
                  <a:srgbClr val="DCDCAA"/>
                </a:solidFill>
                <a:latin typeface="Consolas" panose="020B0609020204030204" pitchFamily="49" charset="0"/>
              </a:rPr>
              <a:t>system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"cat /home/</a:t>
            </a:r>
            <a:r>
              <a:rPr lang="en-US" altLang="zh-TW" sz="1400" dirty="0" err="1">
                <a:solidFill>
                  <a:srgbClr val="CE9178"/>
                </a:solidFill>
                <a:latin typeface="Consolas" panose="020B0609020204030204" pitchFamily="49" charset="0"/>
              </a:rPr>
              <a:t>ctf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/flag"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}</a:t>
            </a:r>
            <a:r>
              <a:rPr lang="en-US" altLang="zh-TW" sz="14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14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"Cannot open door. </a:t>
            </a:r>
            <a:r>
              <a:rPr lang="en-US" altLang="zh-TW" sz="1400" dirty="0" err="1">
                <a:solidFill>
                  <a:srgbClr val="CE9178"/>
                </a:solidFill>
                <a:latin typeface="Consolas" panose="020B0609020204030204" pitchFamily="49" charset="0"/>
              </a:rPr>
              <a:t>QwQ</a:t>
            </a:r>
            <a:r>
              <a:rPr lang="en-US" altLang="zh-TW" sz="14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}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zh-TW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3" name="直線單箭頭接點 2"/>
          <p:cNvCxnSpPr/>
          <p:nvPr/>
        </p:nvCxnSpPr>
        <p:spPr>
          <a:xfrm flipV="1">
            <a:off x="2119745" y="1504604"/>
            <a:ext cx="3815542" cy="121365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字方塊 5"/>
          <p:cNvSpPr txBox="1"/>
          <p:nvPr/>
        </p:nvSpPr>
        <p:spPr>
          <a:xfrm>
            <a:off x="6118167" y="1097280"/>
            <a:ext cx="31009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/>
              <a:t>1.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Key </a:t>
            </a:r>
            <a:r>
              <a:rPr lang="zh-TW" altLang="en-US" sz="2400" dirty="0" smtClean="0"/>
              <a:t>的大小是</a:t>
            </a:r>
            <a:r>
              <a:rPr lang="en-US" altLang="zh-TW" sz="2400" dirty="0" smtClean="0"/>
              <a:t>16</a:t>
            </a:r>
            <a:r>
              <a:rPr lang="en-US" altLang="zh-TW" sz="2400" dirty="0"/>
              <a:t>Byte</a:t>
            </a:r>
            <a:endParaRPr lang="zh-TW" altLang="en-US" sz="2400" dirty="0"/>
          </a:p>
          <a:p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443266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63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299260" y="86596"/>
            <a:ext cx="4937758" cy="652486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rgbClr val="C586C0"/>
                </a:solidFill>
                <a:latin typeface="Consolas" panose="020B0609020204030204" pitchFamily="49" charset="0"/>
              </a:rPr>
              <a:t>#</a:t>
            </a:r>
            <a:r>
              <a:rPr lang="en-US" altLang="zh-TW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include</a:t>
            </a:r>
            <a:r>
              <a:rPr lang="en-US" altLang="zh-TW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"stdio.h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C586C0"/>
                </a:solidFill>
                <a:latin typeface="Consolas" panose="020B0609020204030204" pitchFamily="49" charset="0"/>
              </a:rPr>
              <a:t>#</a:t>
            </a:r>
            <a:r>
              <a:rPr lang="en-US" altLang="zh-TW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include</a:t>
            </a:r>
            <a:r>
              <a:rPr lang="en-US" altLang="zh-TW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"stdlib.h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200" dirty="0">
                <a:solidFill>
                  <a:srgbClr val="569CD6"/>
                </a:solidFill>
                <a:latin typeface="Consolas" panose="020B0609020204030204" pitchFamily="49" charset="0"/>
              </a:rPr>
              <a:t>void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printTheKey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>
                <a:solidFill>
                  <a:srgbClr val="6A9955"/>
                </a:solidFill>
                <a:latin typeface="Consolas" panose="020B0609020204030204" pitchFamily="49" charset="0"/>
              </a:rPr>
              <a:t>/*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6A9955"/>
                </a:solidFill>
                <a:latin typeface="Consolas" panose="020B0609020204030204" pitchFamily="49" charset="0"/>
              </a:rPr>
              <a:t>   * print the </a:t>
            </a:r>
            <a:r>
              <a:rPr lang="en-US" altLang="zh-TW" sz="1200" dirty="0" smtClean="0">
                <a:solidFill>
                  <a:srgbClr val="6A9955"/>
                </a:solidFill>
                <a:latin typeface="Consolas" panose="020B0609020204030204" pitchFamily="49" charset="0"/>
              </a:rPr>
              <a:t>key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6A9955"/>
                </a:solidFill>
                <a:latin typeface="Consolas" panose="020B0609020204030204" pitchFamily="49" charset="0"/>
              </a:rPr>
              <a:t>   */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200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setvbuf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stdout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setvbuf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stdin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 token =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1234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600" dirty="0">
                <a:solidFill>
                  <a:srgbClr val="569CD6"/>
                </a:solidFill>
                <a:latin typeface="Consolas" panose="020B0609020204030204" pitchFamily="49" charset="0"/>
              </a:rPr>
              <a:t>char</a:t>
            </a:r>
            <a:r>
              <a:rPr lang="en-US" altLang="zh-TW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600" dirty="0">
                <a:solidFill>
                  <a:srgbClr val="9CDCFE"/>
                </a:solidFill>
                <a:latin typeface="Consolas" panose="020B0609020204030204" pitchFamily="49" charset="0"/>
              </a:rPr>
              <a:t>key</a:t>
            </a:r>
            <a:r>
              <a:rPr lang="en-US" altLang="zh-TW" sz="16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zh-TW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16</a:t>
            </a:r>
            <a:r>
              <a:rPr lang="en-US" altLang="zh-TW" sz="1600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"Billy left his key in the locked room.</a:t>
            </a:r>
            <a:r>
              <a:rPr lang="en-US" altLang="zh-TW" sz="12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"However, he forgot the token of the room.</a:t>
            </a:r>
            <a:r>
              <a:rPr lang="en-US" altLang="zh-TW" sz="12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"Do you know what's the key?"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zh-TW" altLang="en-US" sz="32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3200" dirty="0" smtClean="0">
                <a:solidFill>
                  <a:srgbClr val="DCDCAA"/>
                </a:solidFill>
                <a:latin typeface="Consolas" panose="020B0609020204030204" pitchFamily="49" charset="0"/>
              </a:rPr>
              <a:t>read</a:t>
            </a:r>
            <a:r>
              <a:rPr lang="en-US" altLang="zh-TW" sz="32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3200" dirty="0" smtClean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3200" dirty="0">
                <a:solidFill>
                  <a:srgbClr val="D4D4D4"/>
                </a:solidFill>
                <a:latin typeface="Consolas" panose="020B0609020204030204" pitchFamily="49" charset="0"/>
              </a:rPr>
              <a:t>, key, </a:t>
            </a:r>
            <a:r>
              <a:rPr lang="en-US" altLang="zh-TW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40</a:t>
            </a:r>
            <a:r>
              <a:rPr lang="en-US" altLang="zh-TW" sz="3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4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400" b="1" dirty="0">
                <a:solidFill>
                  <a:srgbClr val="D4D4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(</a:t>
            </a:r>
            <a:r>
              <a:rPr lang="en-US" altLang="zh-TW" sz="1400" b="1" dirty="0" err="1">
                <a:solidFill>
                  <a:srgbClr val="569CD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int</a:t>
            </a:r>
            <a:r>
              <a:rPr lang="en-US" altLang="zh-TW" sz="1400" b="1" dirty="0">
                <a:solidFill>
                  <a:srgbClr val="D4D4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)token == </a:t>
            </a:r>
            <a:r>
              <a:rPr lang="en-US" altLang="zh-TW" sz="1400" b="1" dirty="0">
                <a:solidFill>
                  <a:srgbClr val="B5CEA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0xdeadbeef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14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"Door open. </a:t>
            </a:r>
            <a:r>
              <a:rPr lang="en-US" altLang="zh-TW" sz="1400" dirty="0" err="1">
                <a:solidFill>
                  <a:srgbClr val="CE9178"/>
                </a:solidFill>
                <a:latin typeface="Consolas" panose="020B0609020204030204" pitchFamily="49" charset="0"/>
              </a:rPr>
              <a:t>OwO</a:t>
            </a:r>
            <a:r>
              <a:rPr lang="en-US" altLang="zh-TW" sz="14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14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printTheKey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1400" dirty="0">
                <a:solidFill>
                  <a:srgbClr val="DCDCAA"/>
                </a:solidFill>
                <a:latin typeface="Consolas" panose="020B0609020204030204" pitchFamily="49" charset="0"/>
              </a:rPr>
              <a:t>system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"cat /home/</a:t>
            </a:r>
            <a:r>
              <a:rPr lang="en-US" altLang="zh-TW" sz="1400" dirty="0" err="1">
                <a:solidFill>
                  <a:srgbClr val="CE9178"/>
                </a:solidFill>
                <a:latin typeface="Consolas" panose="020B0609020204030204" pitchFamily="49" charset="0"/>
              </a:rPr>
              <a:t>ctf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/flag"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}</a:t>
            </a:r>
            <a:r>
              <a:rPr lang="en-US" altLang="zh-TW" sz="14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14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"Cannot open door. </a:t>
            </a:r>
            <a:r>
              <a:rPr lang="en-US" altLang="zh-TW" sz="1400" dirty="0" err="1">
                <a:solidFill>
                  <a:srgbClr val="CE9178"/>
                </a:solidFill>
                <a:latin typeface="Consolas" panose="020B0609020204030204" pitchFamily="49" charset="0"/>
              </a:rPr>
              <a:t>QwQ</a:t>
            </a:r>
            <a:r>
              <a:rPr lang="en-US" altLang="zh-TW" sz="14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}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zh-TW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3" name="直線單箭頭接點 2"/>
          <p:cNvCxnSpPr/>
          <p:nvPr/>
        </p:nvCxnSpPr>
        <p:spPr>
          <a:xfrm flipV="1">
            <a:off x="2119745" y="1504604"/>
            <a:ext cx="3815542" cy="121365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字方塊 5"/>
          <p:cNvSpPr txBox="1"/>
          <p:nvPr/>
        </p:nvSpPr>
        <p:spPr>
          <a:xfrm>
            <a:off x="6118167" y="1097280"/>
            <a:ext cx="31009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/>
              <a:t>1.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Key </a:t>
            </a:r>
            <a:r>
              <a:rPr lang="zh-TW" altLang="en-US" sz="2400" dirty="0" smtClean="0"/>
              <a:t>的大小是</a:t>
            </a:r>
            <a:r>
              <a:rPr lang="en-US" altLang="zh-TW" sz="2400" dirty="0" smtClean="0"/>
              <a:t>16Byte</a:t>
            </a:r>
            <a:endParaRPr lang="zh-TW" altLang="en-US" sz="2400" dirty="0"/>
          </a:p>
        </p:txBody>
      </p:sp>
      <p:cxnSp>
        <p:nvCxnSpPr>
          <p:cNvPr id="7" name="直線單箭頭接點 6"/>
          <p:cNvCxnSpPr/>
          <p:nvPr/>
        </p:nvCxnSpPr>
        <p:spPr>
          <a:xfrm flipV="1">
            <a:off x="3859876" y="2427316"/>
            <a:ext cx="2258291" cy="140762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/>
          <p:cNvSpPr txBox="1"/>
          <p:nvPr/>
        </p:nvSpPr>
        <p:spPr>
          <a:xfrm>
            <a:off x="6049237" y="1887265"/>
            <a:ext cx="31699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/>
              <a:t>2.</a:t>
            </a:r>
            <a:r>
              <a:rPr lang="zh-TW" altLang="en-US" sz="2400" dirty="0" smtClean="0"/>
              <a:t> 向 </a:t>
            </a:r>
            <a:r>
              <a:rPr lang="en-US" altLang="zh-TW" sz="2400" dirty="0" smtClean="0"/>
              <a:t>Key </a:t>
            </a:r>
            <a:r>
              <a:rPr lang="zh-TW" altLang="en-US" sz="2400" dirty="0" smtClean="0"/>
              <a:t>寫入了</a:t>
            </a:r>
            <a:r>
              <a:rPr lang="en-US" altLang="zh-TW" sz="2400" dirty="0" smtClean="0"/>
              <a:t>40</a:t>
            </a:r>
            <a:r>
              <a:rPr lang="en-US" altLang="zh-TW" sz="2400" dirty="0"/>
              <a:t>Byte</a:t>
            </a:r>
            <a:endParaRPr lang="zh-TW" altLang="en-US" sz="2400" dirty="0"/>
          </a:p>
          <a:p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41670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64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299260" y="86596"/>
            <a:ext cx="4937758" cy="652486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rgbClr val="C586C0"/>
                </a:solidFill>
                <a:latin typeface="Consolas" panose="020B0609020204030204" pitchFamily="49" charset="0"/>
              </a:rPr>
              <a:t>#</a:t>
            </a:r>
            <a:r>
              <a:rPr lang="en-US" altLang="zh-TW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include</a:t>
            </a:r>
            <a:r>
              <a:rPr lang="en-US" altLang="zh-TW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"stdio.h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C586C0"/>
                </a:solidFill>
                <a:latin typeface="Consolas" panose="020B0609020204030204" pitchFamily="49" charset="0"/>
              </a:rPr>
              <a:t>#</a:t>
            </a:r>
            <a:r>
              <a:rPr lang="en-US" altLang="zh-TW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include</a:t>
            </a:r>
            <a:r>
              <a:rPr lang="en-US" altLang="zh-TW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"stdlib.h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200" dirty="0">
                <a:solidFill>
                  <a:srgbClr val="569CD6"/>
                </a:solidFill>
                <a:latin typeface="Consolas" panose="020B0609020204030204" pitchFamily="49" charset="0"/>
              </a:rPr>
              <a:t>void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printTheKey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>
                <a:solidFill>
                  <a:srgbClr val="6A9955"/>
                </a:solidFill>
                <a:latin typeface="Consolas" panose="020B0609020204030204" pitchFamily="49" charset="0"/>
              </a:rPr>
              <a:t>/*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6A9955"/>
                </a:solidFill>
                <a:latin typeface="Consolas" panose="020B0609020204030204" pitchFamily="49" charset="0"/>
              </a:rPr>
              <a:t>   * print the </a:t>
            </a:r>
            <a:r>
              <a:rPr lang="en-US" altLang="zh-TW" sz="1200" dirty="0" smtClean="0">
                <a:solidFill>
                  <a:srgbClr val="6A9955"/>
                </a:solidFill>
                <a:latin typeface="Consolas" panose="020B0609020204030204" pitchFamily="49" charset="0"/>
              </a:rPr>
              <a:t>key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6A9955"/>
                </a:solidFill>
                <a:latin typeface="Consolas" panose="020B0609020204030204" pitchFamily="49" charset="0"/>
              </a:rPr>
              <a:t>   */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200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setvbuf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stdout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setvbuf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stdin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 token =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1234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600" dirty="0">
                <a:solidFill>
                  <a:srgbClr val="569CD6"/>
                </a:solidFill>
                <a:latin typeface="Consolas" panose="020B0609020204030204" pitchFamily="49" charset="0"/>
              </a:rPr>
              <a:t>char</a:t>
            </a:r>
            <a:r>
              <a:rPr lang="en-US" altLang="zh-TW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600" dirty="0">
                <a:solidFill>
                  <a:srgbClr val="9CDCFE"/>
                </a:solidFill>
                <a:latin typeface="Consolas" panose="020B0609020204030204" pitchFamily="49" charset="0"/>
              </a:rPr>
              <a:t>key</a:t>
            </a:r>
            <a:r>
              <a:rPr lang="en-US" altLang="zh-TW" sz="16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zh-TW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16</a:t>
            </a:r>
            <a:r>
              <a:rPr lang="en-US" altLang="zh-TW" sz="1600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  <a:endParaRPr lang="en-US" altLang="zh-TW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"Billy left his key in the locked room.</a:t>
            </a:r>
            <a:r>
              <a:rPr lang="en-US" altLang="zh-TW" sz="12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"However, he forgot the token of the room.</a:t>
            </a:r>
            <a:r>
              <a:rPr lang="en-US" altLang="zh-TW" sz="12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"Do you know what's the key?"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zh-TW" altLang="en-US" sz="32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3200" dirty="0" smtClean="0">
                <a:solidFill>
                  <a:srgbClr val="DCDCAA"/>
                </a:solidFill>
                <a:latin typeface="Consolas" panose="020B0609020204030204" pitchFamily="49" charset="0"/>
              </a:rPr>
              <a:t>read</a:t>
            </a:r>
            <a:r>
              <a:rPr lang="en-US" altLang="zh-TW" sz="32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3200" dirty="0" smtClean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3200" dirty="0">
                <a:solidFill>
                  <a:srgbClr val="D4D4D4"/>
                </a:solidFill>
                <a:latin typeface="Consolas" panose="020B0609020204030204" pitchFamily="49" charset="0"/>
              </a:rPr>
              <a:t>, key, </a:t>
            </a:r>
            <a:r>
              <a:rPr lang="en-US" altLang="zh-TW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40</a:t>
            </a:r>
            <a:r>
              <a:rPr lang="en-US" altLang="zh-TW" sz="3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4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400" b="1" dirty="0">
                <a:solidFill>
                  <a:srgbClr val="D4D4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(</a:t>
            </a:r>
            <a:r>
              <a:rPr lang="en-US" altLang="zh-TW" sz="1400" b="1" dirty="0" err="1">
                <a:solidFill>
                  <a:srgbClr val="569CD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int</a:t>
            </a:r>
            <a:r>
              <a:rPr lang="en-US" altLang="zh-TW" sz="1400" b="1" dirty="0">
                <a:solidFill>
                  <a:srgbClr val="D4D4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)token == </a:t>
            </a:r>
            <a:r>
              <a:rPr lang="en-US" altLang="zh-TW" sz="1400" b="1" dirty="0">
                <a:solidFill>
                  <a:srgbClr val="B5CEA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0xdeadbeef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14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"Door open. </a:t>
            </a:r>
            <a:r>
              <a:rPr lang="en-US" altLang="zh-TW" sz="1400" dirty="0" err="1">
                <a:solidFill>
                  <a:srgbClr val="CE9178"/>
                </a:solidFill>
                <a:latin typeface="Consolas" panose="020B0609020204030204" pitchFamily="49" charset="0"/>
              </a:rPr>
              <a:t>OwO</a:t>
            </a:r>
            <a:r>
              <a:rPr lang="en-US" altLang="zh-TW" sz="14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14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printTheKey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1400" dirty="0">
                <a:solidFill>
                  <a:srgbClr val="DCDCAA"/>
                </a:solidFill>
                <a:latin typeface="Consolas" panose="020B0609020204030204" pitchFamily="49" charset="0"/>
              </a:rPr>
              <a:t>system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"cat /home/</a:t>
            </a:r>
            <a:r>
              <a:rPr lang="en-US" altLang="zh-TW" sz="1400" dirty="0" err="1">
                <a:solidFill>
                  <a:srgbClr val="CE9178"/>
                </a:solidFill>
                <a:latin typeface="Consolas" panose="020B0609020204030204" pitchFamily="49" charset="0"/>
              </a:rPr>
              <a:t>ctf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/flag"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}</a:t>
            </a:r>
            <a:r>
              <a:rPr lang="en-US" altLang="zh-TW" sz="14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14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"Cannot open door. </a:t>
            </a:r>
            <a:r>
              <a:rPr lang="en-US" altLang="zh-TW" sz="1400" dirty="0" err="1">
                <a:solidFill>
                  <a:srgbClr val="CE9178"/>
                </a:solidFill>
                <a:latin typeface="Consolas" panose="020B0609020204030204" pitchFamily="49" charset="0"/>
              </a:rPr>
              <a:t>QwQ</a:t>
            </a:r>
            <a:r>
              <a:rPr lang="en-US" altLang="zh-TW" sz="14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n-US" altLang="zh-TW" sz="14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  }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zh-TW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3" name="直線單箭頭接點 2"/>
          <p:cNvCxnSpPr/>
          <p:nvPr/>
        </p:nvCxnSpPr>
        <p:spPr>
          <a:xfrm flipV="1">
            <a:off x="2119745" y="1504604"/>
            <a:ext cx="3815542" cy="121365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字方塊 5"/>
          <p:cNvSpPr txBox="1"/>
          <p:nvPr/>
        </p:nvSpPr>
        <p:spPr>
          <a:xfrm>
            <a:off x="6118167" y="1097280"/>
            <a:ext cx="31009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/>
              <a:t>1.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Key </a:t>
            </a:r>
            <a:r>
              <a:rPr lang="zh-TW" altLang="en-US" sz="2400" dirty="0" smtClean="0"/>
              <a:t>的大小是</a:t>
            </a:r>
            <a:r>
              <a:rPr lang="en-US" altLang="zh-TW" sz="2400" dirty="0" smtClean="0"/>
              <a:t>16Byte</a:t>
            </a:r>
            <a:endParaRPr lang="zh-TW" altLang="en-US" sz="2400" dirty="0"/>
          </a:p>
        </p:txBody>
      </p:sp>
      <p:cxnSp>
        <p:nvCxnSpPr>
          <p:cNvPr id="7" name="直線單箭頭接點 6"/>
          <p:cNvCxnSpPr/>
          <p:nvPr/>
        </p:nvCxnSpPr>
        <p:spPr>
          <a:xfrm flipV="1">
            <a:off x="3859876" y="2427316"/>
            <a:ext cx="2258291" cy="140762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/>
          <p:cNvSpPr txBox="1"/>
          <p:nvPr/>
        </p:nvSpPr>
        <p:spPr>
          <a:xfrm>
            <a:off x="6049237" y="1887265"/>
            <a:ext cx="31699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/>
              <a:t>2.</a:t>
            </a:r>
            <a:r>
              <a:rPr lang="zh-TW" altLang="en-US" sz="2400" dirty="0" smtClean="0"/>
              <a:t> 向 </a:t>
            </a:r>
            <a:r>
              <a:rPr lang="en-US" altLang="zh-TW" sz="2400" dirty="0" smtClean="0"/>
              <a:t>Key </a:t>
            </a:r>
            <a:r>
              <a:rPr lang="zh-TW" altLang="en-US" sz="2400" dirty="0" smtClean="0"/>
              <a:t>寫入了</a:t>
            </a:r>
            <a:r>
              <a:rPr lang="en-US" altLang="zh-TW" sz="2400" dirty="0" smtClean="0"/>
              <a:t>40</a:t>
            </a:r>
            <a:r>
              <a:rPr lang="en-US" altLang="zh-TW" sz="2400" dirty="0"/>
              <a:t>Byte</a:t>
            </a:r>
            <a:endParaRPr lang="zh-TW" altLang="en-US" sz="2400" dirty="0"/>
          </a:p>
          <a:p>
            <a:endParaRPr lang="zh-TW" altLang="en-US" sz="2400" dirty="0"/>
          </a:p>
        </p:txBody>
      </p:sp>
      <p:cxnSp>
        <p:nvCxnSpPr>
          <p:cNvPr id="9" name="直線單箭頭接點 8"/>
          <p:cNvCxnSpPr/>
          <p:nvPr/>
        </p:nvCxnSpPr>
        <p:spPr>
          <a:xfrm flipV="1">
            <a:off x="3255818" y="3491345"/>
            <a:ext cx="2793419" cy="104740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/>
          <p:cNvSpPr txBox="1"/>
          <p:nvPr/>
        </p:nvSpPr>
        <p:spPr>
          <a:xfrm>
            <a:off x="6049237" y="3075846"/>
            <a:ext cx="28844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/>
              <a:t>3</a:t>
            </a:r>
            <a:r>
              <a:rPr lang="en-US" altLang="zh-TW" sz="2400" dirty="0" smtClean="0"/>
              <a:t>.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Token </a:t>
            </a:r>
            <a:r>
              <a:rPr lang="zh-TW" altLang="en-US" sz="2400" dirty="0" smtClean="0"/>
              <a:t>必須等於</a:t>
            </a:r>
            <a:endParaRPr lang="en-US" altLang="zh-TW" sz="2400" dirty="0" smtClean="0"/>
          </a:p>
          <a:p>
            <a:r>
              <a:rPr lang="en-US" altLang="zh-TW" sz="2400" dirty="0" smtClean="0"/>
              <a:t>0xdeadbeef</a:t>
            </a:r>
            <a:r>
              <a:rPr lang="zh-TW" altLang="en-US" sz="2400" dirty="0" smtClean="0"/>
              <a:t>才會開門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42337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65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3668148" y="160312"/>
            <a:ext cx="199535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6600" dirty="0"/>
              <a:t>Stack</a:t>
            </a:r>
            <a:endParaRPr lang="zh-TW" altLang="en-US" sz="6600" dirty="0"/>
          </a:p>
        </p:txBody>
      </p:sp>
      <p:sp>
        <p:nvSpPr>
          <p:cNvPr id="6" name="矩形 5"/>
          <p:cNvSpPr/>
          <p:nvPr/>
        </p:nvSpPr>
        <p:spPr>
          <a:xfrm>
            <a:off x="2659410" y="1288954"/>
            <a:ext cx="401283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dirty="0"/>
              <a:t>先進後出 </a:t>
            </a:r>
            <a:r>
              <a:rPr lang="en-US" altLang="zh-TW" sz="2800" dirty="0"/>
              <a:t>(first in last out)</a:t>
            </a:r>
            <a:endParaRPr lang="zh-TW" altLang="en-US" sz="2800" dirty="0"/>
          </a:p>
        </p:txBody>
      </p:sp>
      <p:sp>
        <p:nvSpPr>
          <p:cNvPr id="7" name="矩形 6"/>
          <p:cNvSpPr/>
          <p:nvPr/>
        </p:nvSpPr>
        <p:spPr>
          <a:xfrm>
            <a:off x="914400" y="2959332"/>
            <a:ext cx="2653995" cy="3300152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914400" y="6246525"/>
            <a:ext cx="17656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200" dirty="0"/>
              <a:t>Stack</a:t>
            </a:r>
            <a:endParaRPr lang="zh-TW" altLang="en-US" sz="3200" dirty="0"/>
          </a:p>
        </p:txBody>
      </p:sp>
      <p:sp>
        <p:nvSpPr>
          <p:cNvPr id="9" name="矩形 8"/>
          <p:cNvSpPr/>
          <p:nvPr/>
        </p:nvSpPr>
        <p:spPr>
          <a:xfrm>
            <a:off x="1080655" y="5436524"/>
            <a:ext cx="2344189" cy="70658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1080655" y="4578834"/>
            <a:ext cx="2344189" cy="70658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/>
          <p:cNvSpPr/>
          <p:nvPr/>
        </p:nvSpPr>
        <p:spPr>
          <a:xfrm>
            <a:off x="1069302" y="2096393"/>
            <a:ext cx="2344189" cy="70658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solidFill>
                  <a:srgbClr val="FF0000"/>
                </a:solidFill>
              </a:rPr>
              <a:t>PUSH</a:t>
            </a:r>
            <a:endParaRPr lang="zh-TW" altLang="en-US" sz="3600" dirty="0">
              <a:solidFill>
                <a:srgbClr val="FF0000"/>
              </a:solidFill>
            </a:endParaRPr>
          </a:p>
        </p:txBody>
      </p:sp>
      <p:cxnSp>
        <p:nvCxnSpPr>
          <p:cNvPr id="13" name="直線單箭頭接點 12"/>
          <p:cNvCxnSpPr>
            <a:stCxn id="11" idx="2"/>
          </p:cNvCxnSpPr>
          <p:nvPr/>
        </p:nvCxnSpPr>
        <p:spPr>
          <a:xfrm>
            <a:off x="2241397" y="2802974"/>
            <a:ext cx="11352" cy="79654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1069301" y="3715895"/>
            <a:ext cx="2344189" cy="706581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/>
          <p:cNvSpPr/>
          <p:nvPr/>
        </p:nvSpPr>
        <p:spPr>
          <a:xfrm>
            <a:off x="4982095" y="2959332"/>
            <a:ext cx="2653995" cy="3300152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矩形 17"/>
          <p:cNvSpPr/>
          <p:nvPr/>
        </p:nvSpPr>
        <p:spPr>
          <a:xfrm>
            <a:off x="4982095" y="6246525"/>
            <a:ext cx="17656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200" dirty="0"/>
              <a:t>Stack</a:t>
            </a:r>
            <a:endParaRPr lang="zh-TW" altLang="en-US" sz="3200" dirty="0"/>
          </a:p>
        </p:txBody>
      </p:sp>
      <p:sp>
        <p:nvSpPr>
          <p:cNvPr id="19" name="矩形 18"/>
          <p:cNvSpPr/>
          <p:nvPr/>
        </p:nvSpPr>
        <p:spPr>
          <a:xfrm>
            <a:off x="5148350" y="5436524"/>
            <a:ext cx="2344189" cy="70658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/>
          <p:cNvSpPr/>
          <p:nvPr/>
        </p:nvSpPr>
        <p:spPr>
          <a:xfrm>
            <a:off x="5148350" y="4578834"/>
            <a:ext cx="2344189" cy="70658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20"/>
          <p:cNvSpPr/>
          <p:nvPr/>
        </p:nvSpPr>
        <p:spPr>
          <a:xfrm>
            <a:off x="5142461" y="3715895"/>
            <a:ext cx="2344189" cy="70658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solidFill>
                  <a:srgbClr val="FF0000"/>
                </a:solidFill>
              </a:rPr>
              <a:t>POP</a:t>
            </a:r>
            <a:endParaRPr lang="zh-TW" altLang="en-US" sz="3600" dirty="0">
              <a:solidFill>
                <a:srgbClr val="FF0000"/>
              </a:solidFill>
            </a:endParaRPr>
          </a:p>
        </p:txBody>
      </p:sp>
      <p:cxnSp>
        <p:nvCxnSpPr>
          <p:cNvPr id="22" name="直線單箭頭接點 21"/>
          <p:cNvCxnSpPr/>
          <p:nvPr/>
        </p:nvCxnSpPr>
        <p:spPr>
          <a:xfrm flipV="1">
            <a:off x="6446867" y="2194560"/>
            <a:ext cx="685453" cy="152133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1133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66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3668148" y="160312"/>
            <a:ext cx="199535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6600" dirty="0"/>
              <a:t>Stack</a:t>
            </a:r>
            <a:endParaRPr lang="zh-TW" altLang="en-US" sz="66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989530" y="1197032"/>
            <a:ext cx="73525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/>
              <a:t>變數儲存在 </a:t>
            </a:r>
            <a:r>
              <a:rPr lang="en-US" altLang="zh-TW" sz="2800" dirty="0" smtClean="0"/>
              <a:t>Stack</a:t>
            </a:r>
            <a:r>
              <a:rPr lang="zh-TW" altLang="en-US" sz="2800" dirty="0" smtClean="0"/>
              <a:t> 上，先宣告的先進入 </a:t>
            </a:r>
            <a:r>
              <a:rPr lang="en-US" altLang="zh-TW" sz="2800" dirty="0" smtClean="0"/>
              <a:t>Stack</a:t>
            </a:r>
            <a:r>
              <a:rPr lang="zh-TW" altLang="en-US" sz="2800" dirty="0" smtClean="0"/>
              <a:t>。</a:t>
            </a:r>
            <a:endParaRPr lang="zh-TW" altLang="en-US" sz="2800" dirty="0"/>
          </a:p>
        </p:txBody>
      </p:sp>
      <p:sp>
        <p:nvSpPr>
          <p:cNvPr id="9" name="矩形 8"/>
          <p:cNvSpPr/>
          <p:nvPr/>
        </p:nvSpPr>
        <p:spPr>
          <a:xfrm>
            <a:off x="5442086" y="2722648"/>
            <a:ext cx="2653995" cy="3300152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5895129" y="6009841"/>
            <a:ext cx="17706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200" dirty="0" smtClean="0"/>
              <a:t>Stack top</a:t>
            </a:r>
          </a:p>
        </p:txBody>
      </p:sp>
      <p:sp>
        <p:nvSpPr>
          <p:cNvPr id="11" name="矩形 10"/>
          <p:cNvSpPr/>
          <p:nvPr/>
        </p:nvSpPr>
        <p:spPr>
          <a:xfrm>
            <a:off x="5608341" y="5199840"/>
            <a:ext cx="2344189" cy="70658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token</a:t>
            </a:r>
            <a:endParaRPr lang="zh-TW" altLang="en-US" sz="2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608341" y="4342150"/>
            <a:ext cx="2344189" cy="70658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key</a:t>
            </a:r>
            <a:endParaRPr lang="zh-TW" alt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596988" y="1859709"/>
            <a:ext cx="2344189" cy="70658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solidFill>
                  <a:srgbClr val="FF0000"/>
                </a:solidFill>
              </a:rPr>
              <a:t>PUSH</a:t>
            </a:r>
            <a:endParaRPr lang="zh-TW" altLang="en-US" sz="3600" dirty="0">
              <a:solidFill>
                <a:srgbClr val="FF0000"/>
              </a:solidFill>
            </a:endParaRPr>
          </a:p>
        </p:txBody>
      </p:sp>
      <p:cxnSp>
        <p:nvCxnSpPr>
          <p:cNvPr id="14" name="直線單箭頭接點 13"/>
          <p:cNvCxnSpPr>
            <a:stCxn id="13" idx="2"/>
          </p:cNvCxnSpPr>
          <p:nvPr/>
        </p:nvCxnSpPr>
        <p:spPr>
          <a:xfrm>
            <a:off x="6769083" y="2566290"/>
            <a:ext cx="11352" cy="79654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5596987" y="3479211"/>
            <a:ext cx="2344189" cy="706581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/>
          <p:cNvSpPr/>
          <p:nvPr/>
        </p:nvSpPr>
        <p:spPr>
          <a:xfrm>
            <a:off x="962649" y="2463112"/>
            <a:ext cx="3893390" cy="330859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zh-TW" sz="1100" dirty="0" err="1" smtClean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100" dirty="0" smtClean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altLang="zh-TW" sz="11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endParaRPr lang="en-US" altLang="zh-TW" sz="1100" dirty="0" smtClean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sz="11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100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altLang="zh-TW" sz="1100" dirty="0">
                <a:solidFill>
                  <a:srgbClr val="D4D4D4"/>
                </a:solidFill>
                <a:latin typeface="Consolas" panose="020B0609020204030204" pitchFamily="49" charset="0"/>
              </a:rPr>
              <a:t> token = </a:t>
            </a:r>
            <a:r>
              <a:rPr lang="en-US" altLang="zh-TW" sz="1100" dirty="0">
                <a:solidFill>
                  <a:srgbClr val="B5CEA8"/>
                </a:solidFill>
                <a:latin typeface="Consolas" panose="020B0609020204030204" pitchFamily="49" charset="0"/>
              </a:rPr>
              <a:t>1234</a:t>
            </a:r>
            <a:r>
              <a:rPr lang="en-US" altLang="zh-TW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11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400" dirty="0">
                <a:solidFill>
                  <a:srgbClr val="569CD6"/>
                </a:solidFill>
                <a:latin typeface="Consolas" panose="020B0609020204030204" pitchFamily="49" charset="0"/>
              </a:rPr>
              <a:t>char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400" dirty="0">
                <a:solidFill>
                  <a:srgbClr val="9CDCFE"/>
                </a:solidFill>
                <a:latin typeface="Consolas" panose="020B0609020204030204" pitchFamily="49" charset="0"/>
              </a:rPr>
              <a:t>key</a:t>
            </a:r>
            <a:r>
              <a:rPr lang="en-US" altLang="zh-TW" sz="14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zh-TW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16</a:t>
            </a:r>
            <a:r>
              <a:rPr lang="en-US" altLang="zh-TW" sz="14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  <a:r>
              <a:rPr lang="en-US" altLang="zh-TW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zh-TW" altLang="en-US" sz="28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800" dirty="0" smtClean="0">
                <a:solidFill>
                  <a:srgbClr val="DCDCAA"/>
                </a:solidFill>
                <a:latin typeface="Consolas" panose="020B0609020204030204" pitchFamily="49" charset="0"/>
              </a:rPr>
              <a:t>read</a:t>
            </a:r>
            <a:r>
              <a:rPr lang="en-US" altLang="zh-TW" sz="28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2800" dirty="0" smtClean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2800" dirty="0">
                <a:solidFill>
                  <a:srgbClr val="D4D4D4"/>
                </a:solidFill>
                <a:latin typeface="Consolas" panose="020B0609020204030204" pitchFamily="49" charset="0"/>
              </a:rPr>
              <a:t>, key, </a:t>
            </a:r>
            <a:r>
              <a:rPr lang="en-US" altLang="zh-TW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40</a:t>
            </a:r>
            <a:r>
              <a:rPr lang="en-US" altLang="zh-TW" sz="28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1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2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b="1" dirty="0">
                <a:solidFill>
                  <a:srgbClr val="D4D4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(</a:t>
            </a:r>
            <a:r>
              <a:rPr lang="en-US" altLang="zh-TW" sz="1200" b="1" dirty="0" err="1">
                <a:solidFill>
                  <a:srgbClr val="569CD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int</a:t>
            </a:r>
            <a:r>
              <a:rPr lang="en-US" altLang="zh-TW" sz="1200" b="1" dirty="0">
                <a:solidFill>
                  <a:srgbClr val="D4D4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)token == </a:t>
            </a:r>
            <a:r>
              <a:rPr lang="en-US" altLang="zh-TW" sz="1200" b="1" dirty="0">
                <a:solidFill>
                  <a:srgbClr val="B5CEA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0xdeadbeef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"Door open. </a:t>
            </a:r>
            <a:r>
              <a:rPr lang="en-US" altLang="zh-TW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OwO</a:t>
            </a:r>
            <a:r>
              <a:rPr lang="en-US" altLang="zh-TW" sz="12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printTheKey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1200" dirty="0">
                <a:solidFill>
                  <a:srgbClr val="DCDCAA"/>
                </a:solidFill>
                <a:latin typeface="Consolas" panose="020B0609020204030204" pitchFamily="49" charset="0"/>
              </a:rPr>
              <a:t>system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"cat /home/</a:t>
            </a:r>
            <a:r>
              <a:rPr lang="en-US" altLang="zh-TW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ctf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/flag"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}</a:t>
            </a:r>
            <a:r>
              <a:rPr lang="en-US" altLang="zh-TW" sz="12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en-US" altLang="zh-TW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"Cannot open door. </a:t>
            </a:r>
            <a:r>
              <a:rPr lang="en-US" altLang="zh-TW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QwQ</a:t>
            </a:r>
            <a:r>
              <a:rPr lang="en-US" altLang="zh-TW" sz="12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n-US" altLang="zh-TW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sz="1200" dirty="0">
                <a:solidFill>
                  <a:srgbClr val="D4D4D4"/>
                </a:solidFill>
                <a:latin typeface="Consolas" panose="020B0609020204030204" pitchFamily="49" charset="0"/>
              </a:rPr>
              <a:t>  }</a:t>
            </a:r>
          </a:p>
          <a:p>
            <a:r>
              <a:rPr lang="en-US" altLang="zh-TW" sz="11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sz="11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11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altLang="zh-TW" sz="11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1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zh-TW" sz="11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zh-TW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9639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67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821" y="593696"/>
            <a:ext cx="8782358" cy="558326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169622" y="2169621"/>
            <a:ext cx="3649287" cy="61514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5734" y="221785"/>
            <a:ext cx="2785018" cy="68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222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68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79" y="531410"/>
            <a:ext cx="8829041" cy="573524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152996" y="2078181"/>
            <a:ext cx="3649287" cy="22444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8449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69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58" y="365126"/>
            <a:ext cx="8768284" cy="558710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920240" y="2211184"/>
            <a:ext cx="3649287" cy="85621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9170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CVE</a:t>
            </a:r>
            <a:r>
              <a:rPr lang="zh-TW" altLang="en-US" dirty="0" smtClean="0"/>
              <a:t> </a:t>
            </a:r>
            <a:r>
              <a:rPr lang="en-US" altLang="zh-TW" dirty="0" smtClean="0"/>
              <a:t>– </a:t>
            </a:r>
            <a:r>
              <a:rPr lang="zh-TW" altLang="en-US" dirty="0" smtClean="0"/>
              <a:t>搜尋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7</a:t>
            </a:fld>
            <a:endParaRPr lang="zh-TW" altLang="en-US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267" y="1690689"/>
            <a:ext cx="8621602" cy="4670034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997527" y="2959331"/>
            <a:ext cx="2959331" cy="631767"/>
          </a:xfrm>
          <a:prstGeom prst="rect">
            <a:avLst/>
          </a:prstGeom>
          <a:noFill/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7139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70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3668148" y="160312"/>
            <a:ext cx="199535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6600" dirty="0"/>
              <a:t>Stack</a:t>
            </a:r>
            <a:endParaRPr lang="zh-TW" altLang="en-US" sz="66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989530" y="1197032"/>
            <a:ext cx="73525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 smtClean="0"/>
              <a:t>變數儲存在 </a:t>
            </a:r>
            <a:r>
              <a:rPr lang="en-US" altLang="zh-TW" sz="2800" dirty="0" smtClean="0"/>
              <a:t>Stack</a:t>
            </a:r>
            <a:r>
              <a:rPr lang="zh-TW" altLang="en-US" sz="2800" dirty="0" smtClean="0"/>
              <a:t> 上，先宣告的先進入 </a:t>
            </a:r>
            <a:r>
              <a:rPr lang="en-US" altLang="zh-TW" sz="2800" dirty="0" smtClean="0"/>
              <a:t>Stack</a:t>
            </a:r>
            <a:r>
              <a:rPr lang="zh-TW" altLang="en-US" sz="2800" dirty="0" smtClean="0"/>
              <a:t>。</a:t>
            </a:r>
            <a:endParaRPr lang="zh-TW" altLang="en-US" sz="2800" dirty="0"/>
          </a:p>
        </p:txBody>
      </p:sp>
      <p:sp>
        <p:nvSpPr>
          <p:cNvPr id="9" name="矩形 8"/>
          <p:cNvSpPr/>
          <p:nvPr/>
        </p:nvSpPr>
        <p:spPr>
          <a:xfrm>
            <a:off x="4596362" y="2320042"/>
            <a:ext cx="2653995" cy="3300152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5171922" y="5592221"/>
            <a:ext cx="177061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200" dirty="0" smtClean="0"/>
              <a:t>Stack top</a:t>
            </a:r>
          </a:p>
        </p:txBody>
      </p:sp>
      <p:sp>
        <p:nvSpPr>
          <p:cNvPr id="11" name="矩形 10"/>
          <p:cNvSpPr/>
          <p:nvPr/>
        </p:nvSpPr>
        <p:spPr>
          <a:xfrm>
            <a:off x="4762617" y="4797234"/>
            <a:ext cx="2344189" cy="70658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token</a:t>
            </a:r>
            <a:endParaRPr lang="zh-TW" altLang="en-US" sz="2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762617" y="3090724"/>
            <a:ext cx="2344189" cy="155540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key</a:t>
            </a:r>
            <a:endParaRPr lang="zh-TW" alt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7" name="直線單箭頭接點 6"/>
          <p:cNvCxnSpPr/>
          <p:nvPr/>
        </p:nvCxnSpPr>
        <p:spPr>
          <a:xfrm>
            <a:off x="7500254" y="3090724"/>
            <a:ext cx="1" cy="1630956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字方塊 18"/>
          <p:cNvSpPr txBox="1"/>
          <p:nvPr/>
        </p:nvSpPr>
        <p:spPr>
          <a:xfrm>
            <a:off x="7641666" y="2917000"/>
            <a:ext cx="15023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 smtClean="0"/>
              <a:t>rbp-0x20</a:t>
            </a:r>
            <a:endParaRPr lang="zh-TW" altLang="en-US" sz="2800" dirty="0"/>
          </a:p>
        </p:txBody>
      </p:sp>
      <p:cxnSp>
        <p:nvCxnSpPr>
          <p:cNvPr id="20" name="直線單箭頭接點 19"/>
          <p:cNvCxnSpPr/>
          <p:nvPr/>
        </p:nvCxnSpPr>
        <p:spPr>
          <a:xfrm>
            <a:off x="7500254" y="4830556"/>
            <a:ext cx="16626" cy="642295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字方塊 22"/>
          <p:cNvSpPr txBox="1"/>
          <p:nvPr/>
        </p:nvSpPr>
        <p:spPr>
          <a:xfrm>
            <a:off x="7641666" y="4668073"/>
            <a:ext cx="13195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 smtClean="0"/>
              <a:t>rbp-0x4</a:t>
            </a:r>
            <a:endParaRPr lang="zh-TW" altLang="en-US" sz="2800" dirty="0"/>
          </a:p>
        </p:txBody>
      </p:sp>
      <p:sp>
        <p:nvSpPr>
          <p:cNvPr id="24" name="矩形 23"/>
          <p:cNvSpPr/>
          <p:nvPr/>
        </p:nvSpPr>
        <p:spPr>
          <a:xfrm>
            <a:off x="1131776" y="2455335"/>
            <a:ext cx="3073277" cy="46166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altLang="zh-TW" sz="2400" dirty="0">
                <a:solidFill>
                  <a:srgbClr val="DCDCAA"/>
                </a:solidFill>
                <a:latin typeface="Consolas" panose="020B0609020204030204" pitchFamily="49" charset="0"/>
              </a:rPr>
              <a:t>read</a:t>
            </a:r>
            <a:r>
              <a:rPr lang="en-US" altLang="zh-TW" sz="2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24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sz="2400" dirty="0">
                <a:solidFill>
                  <a:srgbClr val="D4D4D4"/>
                </a:solidFill>
                <a:latin typeface="Consolas" panose="020B0609020204030204" pitchFamily="49" charset="0"/>
              </a:rPr>
              <a:t>, key, </a:t>
            </a:r>
            <a:r>
              <a:rPr lang="en-US" altLang="zh-TW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40</a:t>
            </a:r>
            <a:r>
              <a:rPr lang="en-US" altLang="zh-TW" sz="24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25" name="文字方塊 24"/>
          <p:cNvSpPr txBox="1"/>
          <p:nvPr/>
        </p:nvSpPr>
        <p:spPr>
          <a:xfrm>
            <a:off x="987421" y="3362054"/>
            <a:ext cx="3342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/>
              <a:t>0x20 – 0x4 = 32 – 4 = 28(0x1C)</a:t>
            </a:r>
            <a:endParaRPr lang="zh-TW" altLang="en-US" sz="2000" dirty="0"/>
          </a:p>
        </p:txBody>
      </p:sp>
      <p:sp>
        <p:nvSpPr>
          <p:cNvPr id="26" name="左中括弧 25"/>
          <p:cNvSpPr/>
          <p:nvPr/>
        </p:nvSpPr>
        <p:spPr>
          <a:xfrm>
            <a:off x="4525657" y="3178610"/>
            <a:ext cx="236959" cy="1467516"/>
          </a:xfrm>
          <a:prstGeom prst="leftBracket">
            <a:avLst/>
          </a:prstGeom>
          <a:ln w="762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矩形 26"/>
          <p:cNvSpPr/>
          <p:nvPr/>
        </p:nvSpPr>
        <p:spPr>
          <a:xfrm>
            <a:off x="3919488" y="3945607"/>
            <a:ext cx="6415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0x1C</a:t>
            </a:r>
            <a:endParaRPr lang="zh-TW" altLang="en-US" dirty="0"/>
          </a:p>
        </p:txBody>
      </p:sp>
      <p:sp>
        <p:nvSpPr>
          <p:cNvPr id="28" name="矩形 27"/>
          <p:cNvSpPr/>
          <p:nvPr/>
        </p:nvSpPr>
        <p:spPr>
          <a:xfrm>
            <a:off x="806175" y="4524301"/>
            <a:ext cx="436574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要把</a:t>
            </a:r>
            <a:r>
              <a:rPr lang="en-US" altLang="zh-TW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0x1C</a:t>
            </a: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這麼大的空間塞滿垃圾</a:t>
            </a:r>
            <a:endParaRPr lang="en-US" altLang="zh-TW" sz="2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TW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後面接著要</a:t>
            </a: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</a:t>
            </a:r>
            <a:r>
              <a:rPr lang="en-US" altLang="zh-TW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value</a:t>
            </a:r>
          </a:p>
          <a:p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這麼一來就能把</a:t>
            </a:r>
            <a:r>
              <a:rPr lang="en-US" altLang="zh-TW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token</a:t>
            </a:r>
            <a:r>
              <a:rPr lang="zh-TW" alt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變數的值替換掉</a:t>
            </a:r>
            <a:endParaRPr lang="zh-TW" alt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14807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71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6000" dirty="0" smtClean="0"/>
              <a:t>撰寫</a:t>
            </a:r>
            <a:r>
              <a:rPr lang="en-US" altLang="zh-TW" sz="6000" dirty="0" smtClean="0"/>
              <a:t>exploit code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57380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72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056" y="3963690"/>
            <a:ext cx="8008294" cy="2757786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07056" y="290913"/>
            <a:ext cx="57264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/>
              <a:t>rom </a:t>
            </a:r>
            <a:r>
              <a:rPr lang="en-US" altLang="zh-TW" sz="2400" dirty="0" err="1"/>
              <a:t>pwn</a:t>
            </a:r>
            <a:r>
              <a:rPr lang="en-US" altLang="zh-TW" sz="2400" dirty="0"/>
              <a:t> import *</a:t>
            </a:r>
          </a:p>
          <a:p>
            <a:endParaRPr lang="en-US" altLang="zh-TW" sz="2400" dirty="0"/>
          </a:p>
          <a:p>
            <a:r>
              <a:rPr lang="en-US" altLang="zh-TW" sz="2400" dirty="0"/>
              <a:t>r = process('./pass')</a:t>
            </a:r>
          </a:p>
          <a:p>
            <a:endParaRPr lang="en-US" altLang="zh-TW" sz="2400" dirty="0"/>
          </a:p>
          <a:p>
            <a:r>
              <a:rPr lang="en-US" altLang="zh-TW" sz="2400" dirty="0"/>
              <a:t>payload = </a:t>
            </a:r>
            <a:r>
              <a:rPr lang="en-US" altLang="zh-TW" sz="2400" dirty="0" err="1"/>
              <a:t>b'g</a:t>
            </a:r>
            <a:r>
              <a:rPr lang="en-US" altLang="zh-TW" sz="2400" dirty="0"/>
              <a:t>' * 28</a:t>
            </a:r>
          </a:p>
          <a:p>
            <a:endParaRPr lang="en-US" altLang="zh-TW" sz="2400" dirty="0"/>
          </a:p>
          <a:p>
            <a:r>
              <a:rPr lang="en-US" altLang="zh-TW" sz="2400" dirty="0" err="1"/>
              <a:t>r.sendline</a:t>
            </a:r>
            <a:r>
              <a:rPr lang="en-US" altLang="zh-TW" sz="2400" dirty="0"/>
              <a:t>(payload + p64(0xdeadbeef))</a:t>
            </a:r>
          </a:p>
          <a:p>
            <a:endParaRPr lang="en-US" altLang="zh-TW" sz="2400" dirty="0"/>
          </a:p>
          <a:p>
            <a:r>
              <a:rPr lang="en-US" altLang="zh-TW" sz="2400" dirty="0" err="1"/>
              <a:t>r.interactive</a:t>
            </a:r>
            <a:r>
              <a:rPr lang="en-US" altLang="zh-TW" sz="2400" dirty="0"/>
              <a:t>()</a:t>
            </a:r>
            <a:endParaRPr lang="zh-TW" altLang="en-US" sz="2400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1234" y="150962"/>
            <a:ext cx="3844116" cy="24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650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73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4372495"/>
            <a:ext cx="9144000" cy="16791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5400" dirty="0" smtClean="0"/>
              <a:t>程式漏洞分析</a:t>
            </a:r>
            <a:r>
              <a:rPr lang="en-US" altLang="zh-TW" sz="5400" dirty="0" smtClean="0"/>
              <a:t>(2) </a:t>
            </a:r>
          </a:p>
          <a:p>
            <a:pPr algn="ctr"/>
            <a:r>
              <a:rPr lang="en-US" altLang="zh-TW" sz="5400" dirty="0" smtClean="0"/>
              <a:t>Return2code</a:t>
            </a:r>
          </a:p>
        </p:txBody>
      </p:sp>
    </p:spTree>
    <p:extLst>
      <p:ext uri="{BB962C8B-B14F-4D97-AF65-F5344CB8AC3E}">
        <p14:creationId xmlns:p14="http://schemas.microsoft.com/office/powerpoint/2010/main" val="256376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74</a:t>
            </a:fld>
            <a:endParaRPr lang="zh-TW" altLang="en-US"/>
          </a:p>
        </p:txBody>
      </p:sp>
      <p:sp>
        <p:nvSpPr>
          <p:cNvPr id="6" name="雲朵形圖說文字 5"/>
          <p:cNvSpPr/>
          <p:nvPr/>
        </p:nvSpPr>
        <p:spPr>
          <a:xfrm>
            <a:off x="1346663" y="1529542"/>
            <a:ext cx="6475614" cy="3399905"/>
          </a:xfrm>
          <a:prstGeom prst="cloudCallou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1-2.gohome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4169347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75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6000" dirty="0" smtClean="0"/>
              <a:t>程式行為分析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215059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程式行為</a:t>
            </a:r>
            <a:r>
              <a:rPr lang="zh-TW" altLang="en-US" dirty="0" smtClean="0"/>
              <a:t>分析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76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628650" y="2036618"/>
            <a:ext cx="31960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$file </a:t>
            </a:r>
            <a:r>
              <a:rPr lang="en-US" altLang="zh-TW" sz="4400" dirty="0" err="1" smtClean="0"/>
              <a:t>gohome</a:t>
            </a:r>
            <a:endParaRPr lang="zh-TW" altLang="en-US" sz="4400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3393347"/>
            <a:ext cx="7886700" cy="121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0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程式行為</a:t>
            </a:r>
            <a:r>
              <a:rPr lang="zh-TW" altLang="en-US" dirty="0" smtClean="0"/>
              <a:t>分析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77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628650" y="1496290"/>
            <a:ext cx="53682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$strings </a:t>
            </a:r>
            <a:r>
              <a:rPr lang="en-US" altLang="zh-TW" sz="4400" dirty="0" err="1" smtClean="0"/>
              <a:t>gohome</a:t>
            </a:r>
            <a:r>
              <a:rPr lang="zh-TW" altLang="en-US" sz="4400" dirty="0" smtClean="0"/>
              <a:t> </a:t>
            </a:r>
            <a:r>
              <a:rPr lang="en-US" altLang="zh-TW" sz="4400" dirty="0" smtClean="0"/>
              <a:t>|</a:t>
            </a:r>
            <a:r>
              <a:rPr lang="zh-TW" altLang="en-US" sz="4400" dirty="0" smtClean="0"/>
              <a:t> </a:t>
            </a:r>
            <a:r>
              <a:rPr lang="en-US" altLang="zh-TW" sz="4400" dirty="0" smtClean="0"/>
              <a:t>less</a:t>
            </a:r>
            <a:endParaRPr lang="zh-TW" altLang="en-US" sz="4400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1420" y="2370138"/>
            <a:ext cx="476115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35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程式行為</a:t>
            </a:r>
            <a:r>
              <a:rPr lang="zh-TW" altLang="en-US" dirty="0" smtClean="0"/>
              <a:t>分析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78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628650" y="2036618"/>
            <a:ext cx="45309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$</a:t>
            </a:r>
            <a:r>
              <a:rPr lang="en-US" altLang="zh-TW" sz="4400" dirty="0" err="1" smtClean="0"/>
              <a:t>checksec</a:t>
            </a:r>
            <a:r>
              <a:rPr lang="en-US" altLang="zh-TW" sz="4400" dirty="0" smtClean="0"/>
              <a:t> </a:t>
            </a:r>
            <a:r>
              <a:rPr lang="en-US" altLang="zh-TW" sz="4400" dirty="0" err="1" smtClean="0"/>
              <a:t>gohome</a:t>
            </a:r>
            <a:endParaRPr lang="zh-TW" altLang="en-US" sz="4400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3206" y="3430043"/>
            <a:ext cx="5277587" cy="263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019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程式行為</a:t>
            </a:r>
            <a:r>
              <a:rPr lang="zh-TW" altLang="en-US" dirty="0" smtClean="0"/>
              <a:t>分析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79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628650" y="2036618"/>
            <a:ext cx="17604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$ls –all</a:t>
            </a:r>
            <a:endParaRPr lang="zh-TW" altLang="en-US" sz="4400" dirty="0"/>
          </a:p>
        </p:txBody>
      </p:sp>
      <p:pic>
        <p:nvPicPr>
          <p:cNvPr id="9" name="內容版面配置區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7231" y="3151988"/>
            <a:ext cx="7249537" cy="311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154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635" y="0"/>
            <a:ext cx="7886700" cy="906087"/>
          </a:xfrm>
        </p:spPr>
        <p:txBody>
          <a:bodyPr/>
          <a:lstStyle/>
          <a:p>
            <a:r>
              <a:rPr lang="en-US" altLang="zh-TW" dirty="0"/>
              <a:t>windows 11 </a:t>
            </a:r>
            <a:r>
              <a:rPr lang="en-US" altLang="zh-TW" dirty="0" err="1"/>
              <a:t>cve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6437"/>
          <a:stretch/>
        </p:blipFill>
        <p:spPr>
          <a:xfrm>
            <a:off x="41564" y="1684048"/>
            <a:ext cx="9069185" cy="4254948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8</a:t>
            </a:fld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96635" y="759685"/>
            <a:ext cx="795839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https://www.cvedetails.com/vulnerability-list/vendor_id-26/product_id-102217/version_id-669655/Microsoft-Windows-11--.html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65563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程式行為</a:t>
            </a:r>
            <a:r>
              <a:rPr lang="zh-TW" altLang="en-US" dirty="0" smtClean="0"/>
              <a:t>分析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80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628650" y="1576324"/>
            <a:ext cx="471731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$</a:t>
            </a:r>
            <a:r>
              <a:rPr lang="en-US" altLang="zh-TW" sz="4400" dirty="0" err="1" smtClean="0"/>
              <a:t>chmod</a:t>
            </a:r>
            <a:r>
              <a:rPr lang="en-US" altLang="zh-TW" sz="4400" dirty="0" smtClean="0"/>
              <a:t> +x </a:t>
            </a:r>
            <a:r>
              <a:rPr lang="en-US" altLang="zh-TW" sz="4400" dirty="0" err="1" smtClean="0"/>
              <a:t>gohome</a:t>
            </a:r>
            <a:endParaRPr lang="zh-TW" altLang="en-US" sz="4400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9153" y="2750188"/>
            <a:ext cx="7125694" cy="306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509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程式行為</a:t>
            </a:r>
            <a:r>
              <a:rPr lang="zh-TW" altLang="en-US" dirty="0" smtClean="0"/>
              <a:t>分析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81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628650" y="2036618"/>
            <a:ext cx="27071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$./</a:t>
            </a:r>
            <a:r>
              <a:rPr lang="en-US" altLang="zh-TW" sz="4400" dirty="0" err="1" smtClean="0"/>
              <a:t>gohome</a:t>
            </a:r>
            <a:endParaRPr lang="zh-TW" altLang="en-US" sz="4400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0626" y="3301109"/>
            <a:ext cx="6782747" cy="1400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805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82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6000" dirty="0" smtClean="0"/>
              <a:t>程式逆向分析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79722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83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241069" y="352604"/>
            <a:ext cx="5311833" cy="62478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C586C0"/>
                </a:solidFill>
                <a:latin typeface="Consolas" panose="020B0609020204030204" pitchFamily="49" charset="0"/>
              </a:rPr>
              <a:t>#</a:t>
            </a:r>
            <a:r>
              <a:rPr lang="en-US" altLang="zh-TW" dirty="0" err="1">
                <a:solidFill>
                  <a:srgbClr val="C586C0"/>
                </a:solidFill>
                <a:latin typeface="Consolas" panose="020B0609020204030204" pitchFamily="49" charset="0"/>
              </a:rPr>
              <a:t>include</a:t>
            </a:r>
            <a:r>
              <a:rPr lang="en-US" altLang="zh-TW" dirty="0" err="1">
                <a:solidFill>
                  <a:srgbClr val="CE9178"/>
                </a:solidFill>
                <a:latin typeface="Consolas" panose="020B0609020204030204" pitchFamily="49" charset="0"/>
              </a:rPr>
              <a:t>"stdio.h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endParaRPr lang="en-US" altLang="zh-TW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C586C0"/>
                </a:solidFill>
                <a:latin typeface="Consolas" panose="020B0609020204030204" pitchFamily="49" charset="0"/>
              </a:rPr>
              <a:t>#</a:t>
            </a:r>
            <a:r>
              <a:rPr lang="en-US" altLang="zh-TW" dirty="0" err="1">
                <a:solidFill>
                  <a:srgbClr val="C586C0"/>
                </a:solidFill>
                <a:latin typeface="Consolas" panose="020B0609020204030204" pitchFamily="49" charset="0"/>
              </a:rPr>
              <a:t>include</a:t>
            </a:r>
            <a:r>
              <a:rPr lang="en-US" altLang="zh-TW" dirty="0" err="1">
                <a:solidFill>
                  <a:srgbClr val="CE9178"/>
                </a:solidFill>
                <a:latin typeface="Consolas" panose="020B0609020204030204" pitchFamily="49" charset="0"/>
              </a:rPr>
              <a:t>"stdlib.h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endParaRPr lang="en-US" altLang="zh-TW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>
                <a:solidFill>
                  <a:srgbClr val="569CD6"/>
                </a:solidFill>
                <a:latin typeface="Consolas" panose="020B0609020204030204" pitchFamily="49" charset="0"/>
              </a:rPr>
              <a:t>void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Billyshouse</a:t>
            </a:r>
            <a:r>
              <a:rPr lang="en-US" altLang="zh-TW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()</a:t>
            </a:r>
            <a:r>
              <a:rPr lang="en-US" altLang="zh-TW" b="1" dirty="0">
                <a:solidFill>
                  <a:srgbClr val="FF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dirty="0">
                <a:solidFill>
                  <a:srgbClr val="DCDCAA"/>
                </a:solidFill>
                <a:latin typeface="Consolas" panose="020B0609020204030204" pitchFamily="49" charset="0"/>
              </a:rPr>
              <a:t>system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"cat /home/</a:t>
            </a:r>
            <a:r>
              <a:rPr lang="en-US" altLang="zh-TW" dirty="0" err="1">
                <a:solidFill>
                  <a:srgbClr val="CE9178"/>
                </a:solidFill>
                <a:latin typeface="Consolas" panose="020B0609020204030204" pitchFamily="49" charset="0"/>
              </a:rPr>
              <a:t>ctf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/flag"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setvbuf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 err="1">
                <a:solidFill>
                  <a:srgbClr val="D4D4D4"/>
                </a:solidFill>
                <a:latin typeface="Consolas" panose="020B0609020204030204" pitchFamily="49" charset="0"/>
              </a:rPr>
              <a:t>stdout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setvbuf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 err="1">
                <a:solidFill>
                  <a:srgbClr val="D4D4D4"/>
                </a:solidFill>
                <a:latin typeface="Consolas" panose="020B0609020204030204" pitchFamily="49" charset="0"/>
              </a:rPr>
              <a:t>stdin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2000" dirty="0">
                <a:solidFill>
                  <a:srgbClr val="569CD6"/>
                </a:solidFill>
                <a:latin typeface="Consolas" panose="020B0609020204030204" pitchFamily="49" charset="0"/>
              </a:rPr>
              <a:t>char</a:t>
            </a:r>
            <a:r>
              <a:rPr lang="en-US" altLang="zh-TW" sz="20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000" dirty="0">
                <a:solidFill>
                  <a:srgbClr val="9CDCFE"/>
                </a:solidFill>
                <a:latin typeface="Consolas" panose="020B0609020204030204" pitchFamily="49" charset="0"/>
              </a:rPr>
              <a:t>address</a:t>
            </a:r>
            <a:r>
              <a:rPr lang="en-US" altLang="zh-TW" sz="20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zh-TW" sz="2000" dirty="0">
                <a:solidFill>
                  <a:srgbClr val="B5CEA8"/>
                </a:solidFill>
                <a:latin typeface="Consolas" panose="020B0609020204030204" pitchFamily="49" charset="0"/>
              </a:rPr>
              <a:t>32</a:t>
            </a:r>
            <a:r>
              <a:rPr lang="en-US" altLang="zh-TW" sz="2000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"Billy want to go home now.</a:t>
            </a:r>
            <a:r>
              <a:rPr lang="en-US" altLang="zh-TW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"Do you know the address of his house ?"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2400" b="1" dirty="0">
                <a:solidFill>
                  <a:srgbClr val="DCDCAA"/>
                </a:solidFill>
                <a:latin typeface="Consolas" panose="020B0609020204030204" pitchFamily="49" charset="0"/>
              </a:rPr>
              <a:t>gets</a:t>
            </a:r>
            <a:r>
              <a:rPr lang="en-US" altLang="zh-TW" sz="2400" b="1" dirty="0">
                <a:solidFill>
                  <a:srgbClr val="D4D4D4"/>
                </a:solidFill>
                <a:latin typeface="Consolas" panose="020B0609020204030204" pitchFamily="49" charset="0"/>
              </a:rPr>
              <a:t>(address);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2800" b="1" dirty="0">
                <a:solidFill>
                  <a:srgbClr val="FF0000"/>
                </a:solidFill>
                <a:latin typeface="Consolas" panose="020B0609020204030204" pitchFamily="49" charset="0"/>
              </a:rPr>
              <a:t>return 0;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zh-TW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8448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84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241069" y="352604"/>
            <a:ext cx="5311833" cy="62478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C586C0"/>
                </a:solidFill>
                <a:latin typeface="Consolas" panose="020B0609020204030204" pitchFamily="49" charset="0"/>
              </a:rPr>
              <a:t>#</a:t>
            </a:r>
            <a:r>
              <a:rPr lang="en-US" altLang="zh-TW" dirty="0" err="1">
                <a:solidFill>
                  <a:srgbClr val="C586C0"/>
                </a:solidFill>
                <a:latin typeface="Consolas" panose="020B0609020204030204" pitchFamily="49" charset="0"/>
              </a:rPr>
              <a:t>include</a:t>
            </a:r>
            <a:r>
              <a:rPr lang="en-US" altLang="zh-TW" dirty="0" err="1">
                <a:solidFill>
                  <a:srgbClr val="CE9178"/>
                </a:solidFill>
                <a:latin typeface="Consolas" panose="020B0609020204030204" pitchFamily="49" charset="0"/>
              </a:rPr>
              <a:t>"stdio.h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endParaRPr lang="en-US" altLang="zh-TW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C586C0"/>
                </a:solidFill>
                <a:latin typeface="Consolas" panose="020B0609020204030204" pitchFamily="49" charset="0"/>
              </a:rPr>
              <a:t>#</a:t>
            </a:r>
            <a:r>
              <a:rPr lang="en-US" altLang="zh-TW" dirty="0" err="1">
                <a:solidFill>
                  <a:srgbClr val="C586C0"/>
                </a:solidFill>
                <a:latin typeface="Consolas" panose="020B0609020204030204" pitchFamily="49" charset="0"/>
              </a:rPr>
              <a:t>include</a:t>
            </a:r>
            <a:r>
              <a:rPr lang="en-US" altLang="zh-TW" dirty="0" err="1">
                <a:solidFill>
                  <a:srgbClr val="CE9178"/>
                </a:solidFill>
                <a:latin typeface="Consolas" panose="020B0609020204030204" pitchFamily="49" charset="0"/>
              </a:rPr>
              <a:t>"stdlib.h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endParaRPr lang="en-US" altLang="zh-TW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>
                <a:solidFill>
                  <a:srgbClr val="569CD6"/>
                </a:solidFill>
                <a:latin typeface="Consolas" panose="020B0609020204030204" pitchFamily="49" charset="0"/>
              </a:rPr>
              <a:t>void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Billyshouse</a:t>
            </a:r>
            <a:r>
              <a:rPr lang="en-US" altLang="zh-TW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()</a:t>
            </a:r>
            <a:r>
              <a:rPr lang="en-US" altLang="zh-TW" b="1" dirty="0">
                <a:solidFill>
                  <a:srgbClr val="FF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dirty="0">
                <a:solidFill>
                  <a:srgbClr val="DCDCAA"/>
                </a:solidFill>
                <a:latin typeface="Consolas" panose="020B0609020204030204" pitchFamily="49" charset="0"/>
              </a:rPr>
              <a:t>system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"cat /home/</a:t>
            </a:r>
            <a:r>
              <a:rPr lang="en-US" altLang="zh-TW" dirty="0" err="1">
                <a:solidFill>
                  <a:srgbClr val="CE9178"/>
                </a:solidFill>
                <a:latin typeface="Consolas" panose="020B0609020204030204" pitchFamily="49" charset="0"/>
              </a:rPr>
              <a:t>ctf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/flag"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setvbuf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 err="1">
                <a:solidFill>
                  <a:srgbClr val="D4D4D4"/>
                </a:solidFill>
                <a:latin typeface="Consolas" panose="020B0609020204030204" pitchFamily="49" charset="0"/>
              </a:rPr>
              <a:t>stdout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setvbuf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 err="1">
                <a:solidFill>
                  <a:srgbClr val="D4D4D4"/>
                </a:solidFill>
                <a:latin typeface="Consolas" panose="020B0609020204030204" pitchFamily="49" charset="0"/>
              </a:rPr>
              <a:t>stdin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2000" dirty="0">
                <a:solidFill>
                  <a:srgbClr val="569CD6"/>
                </a:solidFill>
                <a:latin typeface="Consolas" panose="020B0609020204030204" pitchFamily="49" charset="0"/>
              </a:rPr>
              <a:t>char</a:t>
            </a:r>
            <a:r>
              <a:rPr lang="en-US" altLang="zh-TW" sz="20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000" dirty="0">
                <a:solidFill>
                  <a:srgbClr val="9CDCFE"/>
                </a:solidFill>
                <a:latin typeface="Consolas" panose="020B0609020204030204" pitchFamily="49" charset="0"/>
              </a:rPr>
              <a:t>address</a:t>
            </a:r>
            <a:r>
              <a:rPr lang="en-US" altLang="zh-TW" sz="20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zh-TW" sz="2000" dirty="0">
                <a:solidFill>
                  <a:srgbClr val="B5CEA8"/>
                </a:solidFill>
                <a:latin typeface="Consolas" panose="020B0609020204030204" pitchFamily="49" charset="0"/>
              </a:rPr>
              <a:t>32</a:t>
            </a:r>
            <a:r>
              <a:rPr lang="en-US" altLang="zh-TW" sz="2000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"Billy want to go home now.</a:t>
            </a:r>
            <a:r>
              <a:rPr lang="en-US" altLang="zh-TW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"Do you know the address of his house ?"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2400" b="1" dirty="0">
                <a:solidFill>
                  <a:srgbClr val="DCDCAA"/>
                </a:solidFill>
                <a:latin typeface="Consolas" panose="020B0609020204030204" pitchFamily="49" charset="0"/>
              </a:rPr>
              <a:t>gets</a:t>
            </a:r>
            <a:r>
              <a:rPr lang="en-US" altLang="zh-TW" sz="2400" b="1" dirty="0">
                <a:solidFill>
                  <a:srgbClr val="D4D4D4"/>
                </a:solidFill>
                <a:latin typeface="Consolas" panose="020B0609020204030204" pitchFamily="49" charset="0"/>
              </a:rPr>
              <a:t>(address);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2800" b="1" dirty="0">
                <a:solidFill>
                  <a:srgbClr val="FF0000"/>
                </a:solidFill>
                <a:latin typeface="Consolas" panose="020B0609020204030204" pitchFamily="49" charset="0"/>
              </a:rPr>
              <a:t>return 0;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zh-TW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3" name="直線單箭頭接點 2"/>
          <p:cNvCxnSpPr/>
          <p:nvPr/>
        </p:nvCxnSpPr>
        <p:spPr>
          <a:xfrm flipV="1">
            <a:off x="2909455" y="1271847"/>
            <a:ext cx="3075709" cy="407323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/>
          <p:cNvSpPr txBox="1"/>
          <p:nvPr/>
        </p:nvSpPr>
        <p:spPr>
          <a:xfrm>
            <a:off x="6138950" y="764771"/>
            <a:ext cx="2514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smtClean="0"/>
              <a:t>1. </a:t>
            </a:r>
            <a:r>
              <a:rPr lang="zh-TW" altLang="en-US" sz="2800" dirty="0" smtClean="0"/>
              <a:t>可控位置，</a:t>
            </a:r>
            <a:r>
              <a:rPr lang="en-US" altLang="zh-TW" sz="2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gets</a:t>
            </a:r>
            <a:r>
              <a:rPr lang="zh-TW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函數</a:t>
            </a:r>
            <a:r>
              <a:rPr lang="zh-TW" altLang="en-US" sz="2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有漏洞不會檢查輸入長度</a:t>
            </a:r>
            <a:r>
              <a:rPr lang="zh-TW" altLang="en-US" sz="2800" dirty="0" smtClean="0"/>
              <a:t>。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259158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85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241069" y="352604"/>
            <a:ext cx="5311833" cy="62478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C586C0"/>
                </a:solidFill>
                <a:latin typeface="Consolas" panose="020B0609020204030204" pitchFamily="49" charset="0"/>
              </a:rPr>
              <a:t>#</a:t>
            </a:r>
            <a:r>
              <a:rPr lang="en-US" altLang="zh-TW" dirty="0" err="1">
                <a:solidFill>
                  <a:srgbClr val="C586C0"/>
                </a:solidFill>
                <a:latin typeface="Consolas" panose="020B0609020204030204" pitchFamily="49" charset="0"/>
              </a:rPr>
              <a:t>include</a:t>
            </a:r>
            <a:r>
              <a:rPr lang="en-US" altLang="zh-TW" dirty="0" err="1">
                <a:solidFill>
                  <a:srgbClr val="CE9178"/>
                </a:solidFill>
                <a:latin typeface="Consolas" panose="020B0609020204030204" pitchFamily="49" charset="0"/>
              </a:rPr>
              <a:t>"stdio.h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endParaRPr lang="en-US" altLang="zh-TW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C586C0"/>
                </a:solidFill>
                <a:latin typeface="Consolas" panose="020B0609020204030204" pitchFamily="49" charset="0"/>
              </a:rPr>
              <a:t>#</a:t>
            </a:r>
            <a:r>
              <a:rPr lang="en-US" altLang="zh-TW" dirty="0" err="1">
                <a:solidFill>
                  <a:srgbClr val="C586C0"/>
                </a:solidFill>
                <a:latin typeface="Consolas" panose="020B0609020204030204" pitchFamily="49" charset="0"/>
              </a:rPr>
              <a:t>include</a:t>
            </a:r>
            <a:r>
              <a:rPr lang="en-US" altLang="zh-TW" dirty="0" err="1">
                <a:solidFill>
                  <a:srgbClr val="CE9178"/>
                </a:solidFill>
                <a:latin typeface="Consolas" panose="020B0609020204030204" pitchFamily="49" charset="0"/>
              </a:rPr>
              <a:t>"stdlib.h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endParaRPr lang="en-US" altLang="zh-TW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>
                <a:solidFill>
                  <a:srgbClr val="569CD6"/>
                </a:solidFill>
                <a:latin typeface="Consolas" panose="020B0609020204030204" pitchFamily="49" charset="0"/>
              </a:rPr>
              <a:t>void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Billyshouse</a:t>
            </a:r>
            <a:r>
              <a:rPr lang="en-US" altLang="zh-TW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()</a:t>
            </a:r>
            <a:r>
              <a:rPr lang="en-US" altLang="zh-TW" b="1" dirty="0">
                <a:solidFill>
                  <a:srgbClr val="FF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dirty="0">
                <a:solidFill>
                  <a:srgbClr val="DCDCAA"/>
                </a:solidFill>
                <a:latin typeface="Consolas" panose="020B0609020204030204" pitchFamily="49" charset="0"/>
              </a:rPr>
              <a:t>system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"cat /home/</a:t>
            </a:r>
            <a:r>
              <a:rPr lang="en-US" altLang="zh-TW" dirty="0" err="1">
                <a:solidFill>
                  <a:srgbClr val="CE9178"/>
                </a:solidFill>
                <a:latin typeface="Consolas" panose="020B0609020204030204" pitchFamily="49" charset="0"/>
              </a:rPr>
              <a:t>ctf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/flag"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setvbuf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 err="1">
                <a:solidFill>
                  <a:srgbClr val="D4D4D4"/>
                </a:solidFill>
                <a:latin typeface="Consolas" panose="020B0609020204030204" pitchFamily="49" charset="0"/>
              </a:rPr>
              <a:t>stdout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setvbuf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 err="1">
                <a:solidFill>
                  <a:srgbClr val="D4D4D4"/>
                </a:solidFill>
                <a:latin typeface="Consolas" panose="020B0609020204030204" pitchFamily="49" charset="0"/>
              </a:rPr>
              <a:t>stdin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2000" dirty="0">
                <a:solidFill>
                  <a:srgbClr val="569CD6"/>
                </a:solidFill>
                <a:latin typeface="Consolas" panose="020B0609020204030204" pitchFamily="49" charset="0"/>
              </a:rPr>
              <a:t>char</a:t>
            </a:r>
            <a:r>
              <a:rPr lang="en-US" altLang="zh-TW" sz="20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000" dirty="0">
                <a:solidFill>
                  <a:srgbClr val="9CDCFE"/>
                </a:solidFill>
                <a:latin typeface="Consolas" panose="020B0609020204030204" pitchFamily="49" charset="0"/>
              </a:rPr>
              <a:t>address</a:t>
            </a:r>
            <a:r>
              <a:rPr lang="en-US" altLang="zh-TW" sz="20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zh-TW" sz="2000" dirty="0">
                <a:solidFill>
                  <a:srgbClr val="B5CEA8"/>
                </a:solidFill>
                <a:latin typeface="Consolas" panose="020B0609020204030204" pitchFamily="49" charset="0"/>
              </a:rPr>
              <a:t>32</a:t>
            </a:r>
            <a:r>
              <a:rPr lang="en-US" altLang="zh-TW" sz="2000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"Billy want to go home now.</a:t>
            </a:r>
            <a:r>
              <a:rPr lang="en-US" altLang="zh-TW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"Do you know the address of his house ?"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2400" b="1" dirty="0">
                <a:solidFill>
                  <a:srgbClr val="DCDCAA"/>
                </a:solidFill>
                <a:latin typeface="Consolas" panose="020B0609020204030204" pitchFamily="49" charset="0"/>
              </a:rPr>
              <a:t>gets</a:t>
            </a:r>
            <a:r>
              <a:rPr lang="en-US" altLang="zh-TW" sz="2400" b="1" dirty="0">
                <a:solidFill>
                  <a:srgbClr val="D4D4D4"/>
                </a:solidFill>
                <a:latin typeface="Consolas" panose="020B0609020204030204" pitchFamily="49" charset="0"/>
              </a:rPr>
              <a:t>(address);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2800" b="1" dirty="0">
                <a:solidFill>
                  <a:srgbClr val="FF0000"/>
                </a:solidFill>
                <a:latin typeface="Consolas" panose="020B0609020204030204" pitchFamily="49" charset="0"/>
              </a:rPr>
              <a:t>return 0;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zh-TW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3" name="直線單箭頭接點 2"/>
          <p:cNvCxnSpPr/>
          <p:nvPr/>
        </p:nvCxnSpPr>
        <p:spPr>
          <a:xfrm flipV="1">
            <a:off x="2909455" y="1271847"/>
            <a:ext cx="3075709" cy="407323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/>
          <p:cNvSpPr txBox="1"/>
          <p:nvPr/>
        </p:nvSpPr>
        <p:spPr>
          <a:xfrm>
            <a:off x="6138950" y="764771"/>
            <a:ext cx="2514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smtClean="0"/>
              <a:t>1. </a:t>
            </a:r>
            <a:r>
              <a:rPr lang="zh-TW" altLang="en-US" sz="2800" dirty="0" smtClean="0"/>
              <a:t>可控位置，</a:t>
            </a:r>
            <a:r>
              <a:rPr lang="en-US" altLang="zh-TW" sz="2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gets</a:t>
            </a:r>
            <a:r>
              <a:rPr lang="zh-TW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函數</a:t>
            </a:r>
            <a:r>
              <a:rPr lang="zh-TW" altLang="en-US" sz="2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有漏洞不會檢查輸入長度</a:t>
            </a:r>
            <a:r>
              <a:rPr lang="zh-TW" altLang="en-US" sz="2800" dirty="0" smtClean="0"/>
              <a:t>。</a:t>
            </a:r>
            <a:endParaRPr lang="zh-TW" altLang="en-US" sz="2800" dirty="0"/>
          </a:p>
        </p:txBody>
      </p:sp>
      <p:cxnSp>
        <p:nvCxnSpPr>
          <p:cNvPr id="7" name="直線單箭頭接點 6"/>
          <p:cNvCxnSpPr/>
          <p:nvPr/>
        </p:nvCxnSpPr>
        <p:spPr>
          <a:xfrm flipV="1">
            <a:off x="2377440" y="3233651"/>
            <a:ext cx="3906982" cy="285958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/>
          <p:cNvSpPr txBox="1"/>
          <p:nvPr/>
        </p:nvSpPr>
        <p:spPr>
          <a:xfrm>
            <a:off x="6284422" y="2937163"/>
            <a:ext cx="2514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2</a:t>
            </a:r>
            <a:r>
              <a:rPr lang="en-US" altLang="zh-TW" sz="2800" dirty="0" smtClean="0"/>
              <a:t>. Return </a:t>
            </a:r>
            <a:r>
              <a:rPr lang="en-US" altLang="zh-TW" sz="2800" dirty="0" err="1" smtClean="0"/>
              <a:t>addr</a:t>
            </a:r>
            <a:r>
              <a:rPr lang="zh-TW" altLang="en-US" sz="2800" dirty="0" smtClean="0"/>
              <a:t>，可透過 </a:t>
            </a:r>
            <a:r>
              <a:rPr lang="en-US" altLang="zh-TW" sz="2800" dirty="0" smtClean="0"/>
              <a:t>gets </a:t>
            </a:r>
            <a:r>
              <a:rPr lang="zh-TW" altLang="en-US" sz="2800" dirty="0" smtClean="0"/>
              <a:t>蓋過原本要返回的位置。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355155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86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241069" y="352604"/>
            <a:ext cx="5311833" cy="62478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C586C0"/>
                </a:solidFill>
                <a:latin typeface="Consolas" panose="020B0609020204030204" pitchFamily="49" charset="0"/>
              </a:rPr>
              <a:t>#</a:t>
            </a:r>
            <a:r>
              <a:rPr lang="en-US" altLang="zh-TW" dirty="0" err="1">
                <a:solidFill>
                  <a:srgbClr val="C586C0"/>
                </a:solidFill>
                <a:latin typeface="Consolas" panose="020B0609020204030204" pitchFamily="49" charset="0"/>
              </a:rPr>
              <a:t>include</a:t>
            </a:r>
            <a:r>
              <a:rPr lang="en-US" altLang="zh-TW" dirty="0" err="1">
                <a:solidFill>
                  <a:srgbClr val="CE9178"/>
                </a:solidFill>
                <a:latin typeface="Consolas" panose="020B0609020204030204" pitchFamily="49" charset="0"/>
              </a:rPr>
              <a:t>"stdio.h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endParaRPr lang="en-US" altLang="zh-TW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C586C0"/>
                </a:solidFill>
                <a:latin typeface="Consolas" panose="020B0609020204030204" pitchFamily="49" charset="0"/>
              </a:rPr>
              <a:t>#</a:t>
            </a:r>
            <a:r>
              <a:rPr lang="en-US" altLang="zh-TW" dirty="0" err="1">
                <a:solidFill>
                  <a:srgbClr val="C586C0"/>
                </a:solidFill>
                <a:latin typeface="Consolas" panose="020B0609020204030204" pitchFamily="49" charset="0"/>
              </a:rPr>
              <a:t>include</a:t>
            </a:r>
            <a:r>
              <a:rPr lang="en-US" altLang="zh-TW" dirty="0" err="1">
                <a:solidFill>
                  <a:srgbClr val="CE9178"/>
                </a:solidFill>
                <a:latin typeface="Consolas" panose="020B0609020204030204" pitchFamily="49" charset="0"/>
              </a:rPr>
              <a:t>"stdlib.h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endParaRPr lang="en-US" altLang="zh-TW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>
                <a:solidFill>
                  <a:srgbClr val="569CD6"/>
                </a:solidFill>
                <a:latin typeface="Consolas" panose="020B0609020204030204" pitchFamily="49" charset="0"/>
              </a:rPr>
              <a:t>void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Billyshouse</a:t>
            </a:r>
            <a:r>
              <a:rPr lang="en-US" altLang="zh-TW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()</a:t>
            </a:r>
            <a:r>
              <a:rPr lang="en-US" altLang="zh-TW" b="1" dirty="0">
                <a:solidFill>
                  <a:srgbClr val="FF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dirty="0">
                <a:solidFill>
                  <a:srgbClr val="DCDCAA"/>
                </a:solidFill>
                <a:latin typeface="Consolas" panose="020B0609020204030204" pitchFamily="49" charset="0"/>
              </a:rPr>
              <a:t>system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"cat /home/</a:t>
            </a:r>
            <a:r>
              <a:rPr lang="en-US" altLang="zh-TW" dirty="0" err="1">
                <a:solidFill>
                  <a:srgbClr val="CE9178"/>
                </a:solidFill>
                <a:latin typeface="Consolas" panose="020B0609020204030204" pitchFamily="49" charset="0"/>
              </a:rPr>
              <a:t>ctf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/flag"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setvbuf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 err="1">
                <a:solidFill>
                  <a:srgbClr val="D4D4D4"/>
                </a:solidFill>
                <a:latin typeface="Consolas" panose="020B0609020204030204" pitchFamily="49" charset="0"/>
              </a:rPr>
              <a:t>stdout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setvbuf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 err="1">
                <a:solidFill>
                  <a:srgbClr val="D4D4D4"/>
                </a:solidFill>
                <a:latin typeface="Consolas" panose="020B0609020204030204" pitchFamily="49" charset="0"/>
              </a:rPr>
              <a:t>stdin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TW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2000" dirty="0">
                <a:solidFill>
                  <a:srgbClr val="569CD6"/>
                </a:solidFill>
                <a:latin typeface="Consolas" panose="020B0609020204030204" pitchFamily="49" charset="0"/>
              </a:rPr>
              <a:t>char</a:t>
            </a:r>
            <a:r>
              <a:rPr lang="en-US" altLang="zh-TW" sz="20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000" dirty="0">
                <a:solidFill>
                  <a:srgbClr val="9CDCFE"/>
                </a:solidFill>
                <a:latin typeface="Consolas" panose="020B0609020204030204" pitchFamily="49" charset="0"/>
              </a:rPr>
              <a:t>address</a:t>
            </a:r>
            <a:r>
              <a:rPr lang="en-US" altLang="zh-TW" sz="20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zh-TW" sz="2000" dirty="0">
                <a:solidFill>
                  <a:srgbClr val="B5CEA8"/>
                </a:solidFill>
                <a:latin typeface="Consolas" panose="020B0609020204030204" pitchFamily="49" charset="0"/>
              </a:rPr>
              <a:t>32</a:t>
            </a:r>
            <a:r>
              <a:rPr lang="en-US" altLang="zh-TW" sz="2000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"Billy want to go home now.</a:t>
            </a:r>
            <a:r>
              <a:rPr lang="en-US" altLang="zh-TW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dirty="0">
                <a:solidFill>
                  <a:srgbClr val="CE9178"/>
                </a:solidFill>
                <a:latin typeface="Consolas" panose="020B0609020204030204" pitchFamily="49" charset="0"/>
              </a:rPr>
              <a:t>"Do you know the address of his house ?"</a:t>
            </a: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2400" b="1" dirty="0">
                <a:solidFill>
                  <a:srgbClr val="DCDCAA"/>
                </a:solidFill>
                <a:latin typeface="Consolas" panose="020B0609020204030204" pitchFamily="49" charset="0"/>
              </a:rPr>
              <a:t>gets</a:t>
            </a:r>
            <a:r>
              <a:rPr lang="en-US" altLang="zh-TW" sz="2400" b="1" dirty="0">
                <a:solidFill>
                  <a:srgbClr val="D4D4D4"/>
                </a:solidFill>
                <a:latin typeface="Consolas" panose="020B0609020204030204" pitchFamily="49" charset="0"/>
              </a:rPr>
              <a:t>(address);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en-US" altLang="zh-TW" sz="2800" b="1" dirty="0">
                <a:solidFill>
                  <a:srgbClr val="FF0000"/>
                </a:solidFill>
                <a:latin typeface="Consolas" panose="020B0609020204030204" pitchFamily="49" charset="0"/>
              </a:rPr>
              <a:t>return 0;</a:t>
            </a:r>
          </a:p>
          <a:p>
            <a:r>
              <a:rPr lang="en-US" altLang="zh-TW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zh-TW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3" name="直線單箭頭接點 2"/>
          <p:cNvCxnSpPr/>
          <p:nvPr/>
        </p:nvCxnSpPr>
        <p:spPr>
          <a:xfrm flipV="1">
            <a:off x="2909455" y="1271847"/>
            <a:ext cx="3075709" cy="407323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/>
          <p:cNvSpPr txBox="1"/>
          <p:nvPr/>
        </p:nvSpPr>
        <p:spPr>
          <a:xfrm>
            <a:off x="6138950" y="764771"/>
            <a:ext cx="2514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smtClean="0"/>
              <a:t>1. </a:t>
            </a:r>
            <a:r>
              <a:rPr lang="zh-TW" altLang="en-US" sz="2800" dirty="0" smtClean="0"/>
              <a:t>可控位置，</a:t>
            </a:r>
            <a:r>
              <a:rPr lang="en-US" altLang="zh-TW" sz="2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gets</a:t>
            </a:r>
            <a:r>
              <a:rPr lang="zh-TW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函數</a:t>
            </a:r>
            <a:r>
              <a:rPr lang="zh-TW" altLang="en-US" sz="2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有漏洞不會檢查輸入長度</a:t>
            </a:r>
            <a:r>
              <a:rPr lang="zh-TW" altLang="en-US" sz="2800" dirty="0" smtClean="0"/>
              <a:t>。</a:t>
            </a:r>
            <a:endParaRPr lang="zh-TW" altLang="en-US" sz="2800" dirty="0"/>
          </a:p>
        </p:txBody>
      </p:sp>
      <p:cxnSp>
        <p:nvCxnSpPr>
          <p:cNvPr id="7" name="直線單箭頭接點 6"/>
          <p:cNvCxnSpPr/>
          <p:nvPr/>
        </p:nvCxnSpPr>
        <p:spPr>
          <a:xfrm flipV="1">
            <a:off x="2377440" y="3233651"/>
            <a:ext cx="3906982" cy="285958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/>
          <p:cNvSpPr txBox="1"/>
          <p:nvPr/>
        </p:nvSpPr>
        <p:spPr>
          <a:xfrm>
            <a:off x="6284422" y="2937163"/>
            <a:ext cx="2514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2</a:t>
            </a:r>
            <a:r>
              <a:rPr lang="en-US" altLang="zh-TW" sz="2800" dirty="0" smtClean="0"/>
              <a:t>. Return </a:t>
            </a:r>
            <a:r>
              <a:rPr lang="en-US" altLang="zh-TW" sz="2800" dirty="0" err="1" smtClean="0"/>
              <a:t>addr</a:t>
            </a:r>
            <a:r>
              <a:rPr lang="zh-TW" altLang="en-US" sz="2800" dirty="0" smtClean="0"/>
              <a:t>，可透過 </a:t>
            </a:r>
            <a:r>
              <a:rPr lang="en-US" altLang="zh-TW" sz="2800" dirty="0" smtClean="0"/>
              <a:t>gets </a:t>
            </a:r>
            <a:r>
              <a:rPr lang="zh-TW" altLang="en-US" sz="2800" dirty="0" smtClean="0"/>
              <a:t>蓋過原本要返回的位置。</a:t>
            </a:r>
            <a:endParaRPr lang="zh-TW" altLang="en-US" sz="2800" dirty="0"/>
          </a:p>
        </p:txBody>
      </p:sp>
      <p:cxnSp>
        <p:nvCxnSpPr>
          <p:cNvPr id="10" name="直線單箭頭接點 9"/>
          <p:cNvCxnSpPr/>
          <p:nvPr/>
        </p:nvCxnSpPr>
        <p:spPr>
          <a:xfrm>
            <a:off x="3117273" y="1504604"/>
            <a:ext cx="3167149" cy="372410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/>
          <p:cNvSpPr txBox="1"/>
          <p:nvPr/>
        </p:nvSpPr>
        <p:spPr>
          <a:xfrm>
            <a:off x="6284422" y="4784586"/>
            <a:ext cx="2514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smtClean="0"/>
              <a:t>3. Return</a:t>
            </a:r>
            <a:r>
              <a:rPr lang="zh-TW" altLang="en-US" sz="2800" dirty="0" smtClean="0"/>
              <a:t> 到這個</a:t>
            </a:r>
            <a:r>
              <a:rPr lang="en-US" altLang="zh-TW" sz="2800" dirty="0" err="1" smtClean="0"/>
              <a:t>func</a:t>
            </a:r>
            <a:r>
              <a:rPr lang="zh-TW" altLang="en-US" sz="2800" dirty="0" smtClean="0"/>
              <a:t>。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721709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87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945" y="1149785"/>
            <a:ext cx="8565014" cy="511381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90945" y="268377"/>
            <a:ext cx="558082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600" dirty="0" err="1"/>
              <a:t>objdump</a:t>
            </a:r>
            <a:r>
              <a:rPr lang="en-US" altLang="zh-TW" sz="3600" dirty="0"/>
              <a:t> -d -M intel </a:t>
            </a:r>
            <a:r>
              <a:rPr lang="en-US" altLang="zh-TW" sz="3600" dirty="0" err="1"/>
              <a:t>gohome</a:t>
            </a:r>
            <a:endParaRPr lang="zh-TW" altLang="en-US" sz="3600" dirty="0"/>
          </a:p>
        </p:txBody>
      </p:sp>
      <p:sp>
        <p:nvSpPr>
          <p:cNvPr id="7" name="矩形 6"/>
          <p:cNvSpPr/>
          <p:nvPr/>
        </p:nvSpPr>
        <p:spPr>
          <a:xfrm>
            <a:off x="157942" y="4256116"/>
            <a:ext cx="4098174" cy="51538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4505332" y="3929035"/>
            <a:ext cx="39052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b="1" dirty="0" err="1" smtClean="0">
                <a:solidFill>
                  <a:srgbClr val="FF0000"/>
                </a:solidFill>
              </a:rPr>
              <a:t>Func</a:t>
            </a:r>
            <a:r>
              <a:rPr lang="zh-TW" altLang="en-US" sz="3200" b="1" dirty="0" smtClean="0">
                <a:solidFill>
                  <a:srgbClr val="FF0000"/>
                </a:solidFill>
              </a:rPr>
              <a:t> 位置是</a:t>
            </a:r>
            <a:r>
              <a:rPr lang="en-US" altLang="zh-TW" sz="3200" b="1" dirty="0" smtClean="0">
                <a:solidFill>
                  <a:srgbClr val="FF0000"/>
                </a:solidFill>
              </a:rPr>
              <a:t>0x4006c6</a:t>
            </a:r>
            <a:endParaRPr lang="zh-TW" altLang="en-US" sz="3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8812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88</a:t>
            </a:fld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16" y="432262"/>
            <a:ext cx="8728136" cy="561371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837113" y="2019992"/>
            <a:ext cx="4098174" cy="51538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5734" y="221785"/>
            <a:ext cx="2785018" cy="68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213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89</a:t>
            </a:fld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43" y="798022"/>
            <a:ext cx="8578309" cy="5217507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330037" y="4056610"/>
            <a:ext cx="4098174" cy="110559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084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635" y="0"/>
            <a:ext cx="7886700" cy="906087"/>
          </a:xfrm>
        </p:spPr>
        <p:txBody>
          <a:bodyPr/>
          <a:lstStyle/>
          <a:p>
            <a:r>
              <a:rPr lang="en-US" altLang="zh-TW" dirty="0"/>
              <a:t>windows 11 </a:t>
            </a:r>
            <a:r>
              <a:rPr lang="en-US" altLang="zh-TW" dirty="0" err="1"/>
              <a:t>cve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</a14:imgLayer>
                </a14:imgProps>
              </a:ext>
            </a:extLst>
          </a:blip>
          <a:srcRect b="36437"/>
          <a:stretch/>
        </p:blipFill>
        <p:spPr>
          <a:xfrm>
            <a:off x="41564" y="1684048"/>
            <a:ext cx="9069185" cy="4254948"/>
          </a:xfrm>
          <a:prstGeom prst="rect">
            <a:avLst/>
          </a:prstGeo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9</a:t>
            </a:fld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96635" y="759685"/>
            <a:ext cx="795839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https://www.cvedetails.com/vulnerability-list/vendor_id-26/product_id-102217/version_id-669655/Microsoft-Windows-11--.html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291077"/>
            <a:ext cx="9109438" cy="1422239"/>
          </a:xfrm>
          <a:prstGeom prst="rect">
            <a:avLst/>
          </a:prstGeom>
          <a:ln w="76200">
            <a:solidFill>
              <a:srgbClr val="FFFF00"/>
            </a:solidFill>
          </a:ln>
        </p:spPr>
      </p:pic>
    </p:spTree>
    <p:extLst>
      <p:ext uri="{BB962C8B-B14F-4D97-AF65-F5344CB8AC3E}">
        <p14:creationId xmlns:p14="http://schemas.microsoft.com/office/powerpoint/2010/main" val="3656685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90</a:t>
            </a:fld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758" y="508642"/>
            <a:ext cx="7902592" cy="6127372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65879" y="1961803"/>
            <a:ext cx="6109487" cy="110559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2450272" y="912057"/>
            <a:ext cx="62119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採用動態分析 </a:t>
            </a:r>
            <a:r>
              <a:rPr lang="en-US" altLang="zh-TW" sz="36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GDB</a:t>
            </a:r>
            <a:r>
              <a:rPr lang="zh-TW" altLang="en-US" sz="36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工具求距離</a:t>
            </a:r>
            <a:endParaRPr lang="zh-TW" altLang="en-US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93296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91</a:t>
            </a:fld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758" y="508642"/>
            <a:ext cx="7902592" cy="6127372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90817" y="3798916"/>
            <a:ext cx="6109487" cy="31588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490816" y="4990406"/>
            <a:ext cx="6109487" cy="31588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2450272" y="912057"/>
            <a:ext cx="573201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距離 </a:t>
            </a:r>
            <a:r>
              <a:rPr lang="en-US" altLang="zh-TW" sz="36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return </a:t>
            </a:r>
            <a:r>
              <a:rPr lang="zh-TW" altLang="en-US" sz="36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的位置為：</a:t>
            </a:r>
            <a:endParaRPr lang="en-US" altLang="zh-TW" sz="3600" b="1" dirty="0" smtClean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TW" sz="36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0x7fffffffdf78 – 0x7fffffffdf50</a:t>
            </a:r>
          </a:p>
          <a:p>
            <a:r>
              <a:rPr lang="en-US" altLang="zh-TW" sz="36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=</a:t>
            </a:r>
          </a:p>
          <a:p>
            <a:r>
              <a:rPr lang="en-US" altLang="zh-TW" sz="36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0x28(40)</a:t>
            </a:r>
            <a:endParaRPr lang="zh-TW" altLang="en-US" sz="36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99856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92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6000" dirty="0" smtClean="0"/>
              <a:t>撰寫</a:t>
            </a:r>
            <a:r>
              <a:rPr lang="en-US" altLang="zh-TW" sz="6000" dirty="0" smtClean="0"/>
              <a:t>exploit code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724905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93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60992"/>
          <a:stretch/>
        </p:blipFill>
        <p:spPr>
          <a:xfrm>
            <a:off x="138708" y="2601884"/>
            <a:ext cx="8849960" cy="382003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90946" y="271002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from </a:t>
            </a:r>
            <a:r>
              <a:rPr lang="en-US" altLang="zh-TW" dirty="0" err="1"/>
              <a:t>pwn</a:t>
            </a:r>
            <a:r>
              <a:rPr lang="en-US" altLang="zh-TW" dirty="0"/>
              <a:t> import *</a:t>
            </a:r>
          </a:p>
          <a:p>
            <a:endParaRPr lang="en-US" altLang="zh-TW" dirty="0"/>
          </a:p>
          <a:p>
            <a:r>
              <a:rPr lang="en-US" altLang="zh-TW" dirty="0"/>
              <a:t>r = process('./</a:t>
            </a:r>
            <a:r>
              <a:rPr lang="en-US" altLang="zh-TW" dirty="0" err="1"/>
              <a:t>gohome</a:t>
            </a:r>
            <a:r>
              <a:rPr lang="en-US" altLang="zh-TW" dirty="0"/>
              <a:t>')</a:t>
            </a:r>
          </a:p>
          <a:p>
            <a:endParaRPr lang="en-US" altLang="zh-TW" dirty="0"/>
          </a:p>
          <a:p>
            <a:r>
              <a:rPr lang="en-US" altLang="zh-TW" dirty="0" err="1"/>
              <a:t>r.sendlineafter</a:t>
            </a:r>
            <a:r>
              <a:rPr lang="en-US" altLang="zh-TW" dirty="0"/>
              <a:t>("?", </a:t>
            </a:r>
            <a:r>
              <a:rPr lang="en-US" altLang="zh-TW" dirty="0" err="1"/>
              <a:t>b"x</a:t>
            </a:r>
            <a:r>
              <a:rPr lang="en-US" altLang="zh-TW" dirty="0"/>
              <a:t>"*0x28 + p64(0x4006c6))</a:t>
            </a:r>
          </a:p>
          <a:p>
            <a:endParaRPr lang="en-US" altLang="zh-TW" dirty="0"/>
          </a:p>
          <a:p>
            <a:r>
              <a:rPr lang="en-US" altLang="zh-TW" dirty="0" err="1"/>
              <a:t>r.interactive</a:t>
            </a:r>
            <a:r>
              <a:rPr lang="en-US" altLang="zh-TW" dirty="0"/>
              <a:t>()</a:t>
            </a:r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7689" y="412560"/>
            <a:ext cx="3931414" cy="1748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508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94</a:t>
            </a:fld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4372495"/>
            <a:ext cx="9144000" cy="16791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5400" dirty="0" smtClean="0"/>
              <a:t>程式漏洞分析</a:t>
            </a:r>
            <a:r>
              <a:rPr lang="en-US" altLang="zh-TW" sz="5400" dirty="0" smtClean="0"/>
              <a:t>(3) return2shellcode</a:t>
            </a:r>
          </a:p>
        </p:txBody>
      </p:sp>
    </p:spTree>
    <p:extLst>
      <p:ext uri="{BB962C8B-B14F-4D97-AF65-F5344CB8AC3E}">
        <p14:creationId xmlns:p14="http://schemas.microsoft.com/office/powerpoint/2010/main" val="395663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95</a:t>
            </a:fld>
            <a:endParaRPr lang="zh-TW" altLang="en-US"/>
          </a:p>
        </p:txBody>
      </p:sp>
      <p:sp>
        <p:nvSpPr>
          <p:cNvPr id="6" name="雲朵形圖說文字 5"/>
          <p:cNvSpPr/>
          <p:nvPr/>
        </p:nvSpPr>
        <p:spPr>
          <a:xfrm>
            <a:off x="1346663" y="1529542"/>
            <a:ext cx="6475614" cy="3399905"/>
          </a:xfrm>
          <a:prstGeom prst="cloudCallou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400" dirty="0" smtClean="0"/>
              <a:t>level-1.</a:t>
            </a:r>
          </a:p>
          <a:p>
            <a:pPr algn="ctr"/>
            <a:r>
              <a:rPr lang="en-US" altLang="zh-TW" sz="4400" dirty="0" smtClean="0"/>
              <a:t>Angelboy_Pwn-2</a:t>
            </a:r>
            <a:endParaRPr lang="zh-TW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593913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96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6000" dirty="0" smtClean="0"/>
              <a:t>程式行為分析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3636232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程式行為</a:t>
            </a:r>
            <a:r>
              <a:rPr lang="zh-TW" altLang="en-US" dirty="0" smtClean="0"/>
              <a:t>分析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97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628650" y="2036618"/>
            <a:ext cx="27117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$file ret2sc</a:t>
            </a:r>
            <a:endParaRPr lang="zh-TW" altLang="en-US" sz="4400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3402221"/>
            <a:ext cx="7886700" cy="1198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294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程式行為</a:t>
            </a:r>
            <a:r>
              <a:rPr lang="zh-TW" altLang="en-US" dirty="0" smtClean="0"/>
              <a:t>分析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98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628650" y="1529542"/>
            <a:ext cx="48839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$strings ret2sc</a:t>
            </a:r>
            <a:r>
              <a:rPr lang="zh-TW" altLang="en-US" sz="4400" dirty="0" smtClean="0"/>
              <a:t> </a:t>
            </a:r>
            <a:r>
              <a:rPr lang="en-US" altLang="zh-TW" sz="4400" dirty="0" smtClean="0"/>
              <a:t>|</a:t>
            </a:r>
            <a:r>
              <a:rPr lang="zh-TW" altLang="en-US" sz="4400" dirty="0" smtClean="0"/>
              <a:t> </a:t>
            </a:r>
            <a:r>
              <a:rPr lang="en-US" altLang="zh-TW" sz="4400" dirty="0" smtClean="0"/>
              <a:t>less</a:t>
            </a:r>
            <a:endParaRPr lang="zh-TW" altLang="en-US" sz="4400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3556" y="2421338"/>
            <a:ext cx="481688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522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程式行為</a:t>
            </a:r>
            <a:r>
              <a:rPr lang="zh-TW" altLang="en-US" dirty="0" smtClean="0"/>
              <a:t>分析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0CB3D-90DC-433F-AD0F-49B098DBC530}" type="slidenum">
              <a:rPr lang="zh-TW" altLang="en-US" smtClean="0"/>
              <a:t>99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628650" y="2036618"/>
            <a:ext cx="40466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/>
              <a:t>$</a:t>
            </a:r>
            <a:r>
              <a:rPr lang="en-US" altLang="zh-TW" sz="4400" dirty="0" err="1" smtClean="0"/>
              <a:t>checksec</a:t>
            </a:r>
            <a:r>
              <a:rPr lang="en-US" altLang="zh-TW" sz="4400" dirty="0" smtClean="0"/>
              <a:t> ret2sc</a:t>
            </a:r>
            <a:endParaRPr lang="zh-TW" altLang="en-US" sz="4400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8943" y="3224469"/>
            <a:ext cx="5106113" cy="273405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460567" y="5037513"/>
            <a:ext cx="4247804" cy="65670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0390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1270</TotalTime>
  <Words>1668</Words>
  <Application>Microsoft Office PowerPoint</Application>
  <PresentationFormat>如螢幕大小 (4:3)</PresentationFormat>
  <Paragraphs>679</Paragraphs>
  <Slides>113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113</vt:i4>
      </vt:variant>
    </vt:vector>
  </HeadingPairs>
  <TitlesOfParts>
    <vt:vector size="120" baseType="lpstr">
      <vt:lpstr>新細明體</vt:lpstr>
      <vt:lpstr>標楷體</vt:lpstr>
      <vt:lpstr>Arial</vt:lpstr>
      <vt:lpstr>Calibri</vt:lpstr>
      <vt:lpstr>Consolas</vt:lpstr>
      <vt:lpstr>Times New Roman</vt:lpstr>
      <vt:lpstr>Office 佈景主題</vt:lpstr>
      <vt:lpstr>PWN程式漏洞分析與測試報告</vt:lpstr>
      <vt:lpstr>Aganda</vt:lpstr>
      <vt:lpstr>PowerPoint 簡報</vt:lpstr>
      <vt:lpstr>PowerPoint 簡報</vt:lpstr>
      <vt:lpstr>CVE</vt:lpstr>
      <vt:lpstr>CVE</vt:lpstr>
      <vt:lpstr>CVE – 搜尋</vt:lpstr>
      <vt:lpstr>windows 11 cve</vt:lpstr>
      <vt:lpstr>windows 11 cve</vt:lpstr>
      <vt:lpstr>windows 11 cve</vt:lpstr>
      <vt:lpstr>NVD - NIST</vt:lpstr>
      <vt:lpstr>CVSS漏洞嚴重度計分系統</vt:lpstr>
      <vt:lpstr>CVSS漏洞嚴重度計分系統(續)</vt:lpstr>
      <vt:lpstr>CVSS漏洞嚴重度計分系統(續)</vt:lpstr>
      <vt:lpstr>Common Vulnerability Scoring System Version 3.0 Calculator</vt:lpstr>
      <vt:lpstr>PowerPoint 簡報</vt:lpstr>
      <vt:lpstr>作業系統ubuntu 2022.04 LTS</vt:lpstr>
      <vt:lpstr>作業系統ubuntu 2022.04 LTS</vt:lpstr>
      <vt:lpstr>常用工具</vt:lpstr>
      <vt:lpstr>PowerPoint 簡報</vt:lpstr>
      <vt:lpstr>Pwntools</vt:lpstr>
      <vt:lpstr>Pwntools – 安裝</vt:lpstr>
      <vt:lpstr>Pwntools – 基礎使用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程式行為分析</vt:lpstr>
      <vt:lpstr>程式行為分析</vt:lpstr>
      <vt:lpstr>程式行為分析</vt:lpstr>
      <vt:lpstr>程式行為分析</vt:lpstr>
      <vt:lpstr>程式行為分析</vt:lpstr>
      <vt:lpstr>程式行為分析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程式行為分析</vt:lpstr>
      <vt:lpstr>程式行為分析</vt:lpstr>
      <vt:lpstr>程式行為分析</vt:lpstr>
      <vt:lpstr>程式行為分析</vt:lpstr>
      <vt:lpstr>程式行為分析</vt:lpstr>
      <vt:lpstr>程式行為分析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程式行為分析</vt:lpstr>
      <vt:lpstr>程式行為分析</vt:lpstr>
      <vt:lpstr>程式行為分析</vt:lpstr>
      <vt:lpstr>程式行為分析</vt:lpstr>
      <vt:lpstr>程式行為分析</vt:lpstr>
      <vt:lpstr>程式行為分析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ＰＷＮ實測報告</dc:title>
  <dc:creator>Eric .</dc:creator>
  <cp:lastModifiedBy>Eric .</cp:lastModifiedBy>
  <cp:revision>287</cp:revision>
  <dcterms:created xsi:type="dcterms:W3CDTF">2022-05-18T12:10:56Z</dcterms:created>
  <dcterms:modified xsi:type="dcterms:W3CDTF">2022-05-23T16:50:52Z</dcterms:modified>
</cp:coreProperties>
</file>

<file path=docProps/thumbnail.jpeg>
</file>